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Helvetica Neue"/>
      <p:regular r:id="rId45"/>
      <p:bold r:id="rId46"/>
      <p:italic r:id="rId47"/>
      <p:boldItalic r:id="rId48"/>
    </p:embeddedFont>
    <p:embeddedFont>
      <p:font typeface="Helvetica Neue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2" Type="http://schemas.openxmlformats.org/officeDocument/2006/relationships/font" Target="fonts/HelveticaNeue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aos_engineering" TargetMode="External"/><Relationship Id="rId3" Type="http://schemas.openxmlformats.org/officeDocument/2006/relationships/hyperlink" Target="https://commons.wikimedia.org/wiki/File:USFWS_Resilient_Landscapes_(17223539378).jp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ing.google.com/sre/book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cottmcgready/status/1026875917963079682?lang=en"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disaster-recovery/"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awsstatic.com/whitepapers/Storage/Backup_and_Recovery_Approaches_Using_AWS.pdf?did=wp_card&amp;trk=wp_card"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compute/sl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6bad1adef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146" name="Google Shape;146;g76bad1adef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6bad1adef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6bad1adef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76bad1adef_0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6bad1adef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6bad1adef_0_4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76bad1adef_0_4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6bad1adef_0_3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172" name="Google Shape;172;g76bad1adef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6bad1adef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6bad1adef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76bad1adef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6bad1adef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6bad1adef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Imagine designing a data center on the moon and what considerations that would take.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g76bad1adef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6bad1adef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6bad1adef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https://en.wikipedia.org/wiki/Chaos_engineering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000" u="sng">
                <a:solidFill>
                  <a:srgbClr val="0B0080"/>
                </a:solidFill>
                <a:highlight>
                  <a:srgbClr val="F8F9FA"/>
                </a:highlight>
                <a:latin typeface="Arial"/>
                <a:ea typeface="Arial"/>
                <a:cs typeface="Arial"/>
                <a:sym typeface="Arial"/>
                <a:hlinkClick r:id="rId3"/>
              </a:rPr>
              <a:t>Public Domain</a:t>
            </a:r>
            <a:r>
              <a:rPr lang="en-US"/>
              <a:t> IMAGE</a:t>
            </a:r>
            <a:endParaRPr/>
          </a:p>
        </p:txBody>
      </p:sp>
      <p:sp>
        <p:nvSpPr>
          <p:cNvPr id="223" name="Google Shape;223;g76bad1adef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6bad1adef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6bad1adef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76bad1adef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6bad1adef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6bad1adef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76bad1adef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6bad1adef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6bad1adef_0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76bad1adef_0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6bad1ade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 name="Google Shape;73;g76bad1ade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https://landing.google.com/sre/books/</a:t>
            </a:r>
            <a:endParaRPr/>
          </a:p>
        </p:txBody>
      </p:sp>
      <p:sp>
        <p:nvSpPr>
          <p:cNvPr id="74" name="Google Shape;74;g76bad1ade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6bad1adef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6bad1adef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Fan-in scenarios typically occur when it is cheaper to send a request than a response. For example, if we can handle 1000 requests of 10KB size, but each response is 100MB, we get hit with 100GB.</a:t>
            </a:r>
            <a:endParaRPr/>
          </a:p>
        </p:txBody>
      </p:sp>
      <p:sp>
        <p:nvSpPr>
          <p:cNvPr id="299" name="Google Shape;299;g76bad1adef_0_2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6bad1adef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6bad1adef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76bad1adef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6bad1adef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6bad1adef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76bad1adef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6bad1adef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6bad1adef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g76bad1adef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6bad1adef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360" name="Google Shape;360;g76bad1adef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6bad1adef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6bad1adef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400">
                <a:solidFill>
                  <a:srgbClr val="3F3F3F"/>
                </a:solidFill>
                <a:latin typeface="Helvetica Neue Light"/>
                <a:ea typeface="Helvetica Neue Light"/>
                <a:cs typeface="Helvetica Neue Light"/>
                <a:sym typeface="Helvetica Neue Light"/>
              </a:rPr>
              <a:t>Backups don't matter, the ability to restore does!</a:t>
            </a:r>
            <a:endParaRPr sz="2400">
              <a:solidFill>
                <a:srgbClr val="3F3F3F"/>
              </a:solidFill>
              <a:latin typeface="Helvetica Neue Light"/>
              <a:ea typeface="Helvetica Neue Light"/>
              <a:cs typeface="Helvetica Neue Light"/>
              <a:sym typeface="Helvetica Neue Light"/>
            </a:endParaRPr>
          </a:p>
          <a:p>
            <a:pPr indent="-368300" lvl="1" marL="914400" rtl="0" algn="l">
              <a:lnSpc>
                <a:spcPct val="90000"/>
              </a:lnSpc>
              <a:spcBef>
                <a:spcPts val="500"/>
              </a:spcBef>
              <a:spcAft>
                <a:spcPts val="0"/>
              </a:spcAft>
              <a:buClr>
                <a:srgbClr val="3F3F3F"/>
              </a:buClr>
              <a:buSzPts val="2200"/>
              <a:buFont typeface="Helvetica Neue Light"/>
              <a:buChar char="•"/>
            </a:pPr>
            <a:r>
              <a:rPr lang="en-US" sz="2200">
                <a:solidFill>
                  <a:srgbClr val="3F3F3F"/>
                </a:solidFill>
                <a:latin typeface="Helvetica Neue Light"/>
                <a:ea typeface="Helvetica Neue Light"/>
                <a:cs typeface="Helvetica Neue Light"/>
                <a:sym typeface="Helvetica Neue Light"/>
              </a:rPr>
              <a:t>How long would/does it take? Is there a procedure?</a:t>
            </a:r>
            <a:endParaRPr sz="2200">
              <a:solidFill>
                <a:srgbClr val="3F3F3F"/>
              </a:solidFill>
              <a:latin typeface="Helvetica Neue Light"/>
              <a:ea typeface="Helvetica Neue Light"/>
              <a:cs typeface="Helvetica Neue Light"/>
              <a:sym typeface="Helvetica Neue Light"/>
            </a:endParaRPr>
          </a:p>
          <a:p>
            <a:pPr indent="-368300" lvl="1" marL="914400" rtl="0" algn="l">
              <a:lnSpc>
                <a:spcPct val="90000"/>
              </a:lnSpc>
              <a:spcBef>
                <a:spcPts val="0"/>
              </a:spcBef>
              <a:spcAft>
                <a:spcPts val="0"/>
              </a:spcAft>
              <a:buClr>
                <a:srgbClr val="3F3F3F"/>
              </a:buClr>
              <a:buSzPts val="2200"/>
              <a:buFont typeface="Helvetica Neue Light"/>
              <a:buChar char="•"/>
            </a:pPr>
            <a:r>
              <a:rPr lang="en-US" sz="2200">
                <a:solidFill>
                  <a:srgbClr val="3F3F3F"/>
                </a:solidFill>
                <a:latin typeface="Helvetica Neue Light"/>
                <a:ea typeface="Helvetica Neue Light"/>
                <a:cs typeface="Helvetica Neue Light"/>
                <a:sym typeface="Helvetica Neue Light"/>
              </a:rPr>
              <a:t>Actually do it once and awhile</a:t>
            </a:r>
            <a:endParaRPr sz="2200">
              <a:solidFill>
                <a:srgbClr val="3F3F3F"/>
              </a:solidFill>
              <a:latin typeface="Helvetica Neue Light"/>
              <a:ea typeface="Helvetica Neue Light"/>
              <a:cs typeface="Helvetica Neue Light"/>
              <a:sym typeface="Helvetica Neue Light"/>
            </a:endParaRPr>
          </a:p>
          <a:p>
            <a:pPr indent="0" lvl="0" marL="0" rtl="0" algn="l">
              <a:lnSpc>
                <a:spcPct val="90000"/>
              </a:lnSpc>
              <a:spcBef>
                <a:spcPts val="500"/>
              </a:spcBef>
              <a:spcAft>
                <a:spcPts val="0"/>
              </a:spcAft>
              <a:buNone/>
            </a:pPr>
            <a:r>
              <a:rPr lang="en-US" sz="1100" u="sng">
                <a:solidFill>
                  <a:schemeClr val="hlink"/>
                </a:solidFill>
                <a:latin typeface="Arial"/>
                <a:ea typeface="Arial"/>
                <a:cs typeface="Arial"/>
                <a:sym typeface="Arial"/>
                <a:hlinkClick r:id="rId2"/>
              </a:rPr>
              <a:t>https://twitter.com/scottmcgready/status/1026875917963079682?lang=en</a:t>
            </a:r>
            <a:endParaRPr sz="2200">
              <a:solidFill>
                <a:srgbClr val="3F3F3F"/>
              </a:solidFill>
              <a:latin typeface="Helvetica Neue Light"/>
              <a:ea typeface="Helvetica Neue Light"/>
              <a:cs typeface="Helvetica Neue Light"/>
              <a:sym typeface="Helvetica Neue Light"/>
            </a:endParaRPr>
          </a:p>
        </p:txBody>
      </p:sp>
      <p:sp>
        <p:nvSpPr>
          <p:cNvPr id="371" name="Google Shape;371;g76bad1adef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6bad1adef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6bad1adef_0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76bad1adef_0_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6bad1adef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387" name="Google Shape;387;g76bad1adef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6bad1adef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6bad1adef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https://aws.amazon.com/disaster-recovery/</a:t>
            </a:r>
            <a:endParaRPr/>
          </a:p>
        </p:txBody>
      </p:sp>
      <p:sp>
        <p:nvSpPr>
          <p:cNvPr id="398" name="Google Shape;398;g76bad1adef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6bad1adef_0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6bad1adef_0_4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406" name="Google Shape;406;g76bad1adef_0_4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6bad1ad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 name="Google Shape;82;g76bad1adef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76bad1adef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76bad1adef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76bad1adef_0_4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441" name="Google Shape;441;g76bad1adef_0_4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6bad1adef_0_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6bad1adef_0_5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477" name="Google Shape;477;g76bad1adef_0_5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6bad1adef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6bad1adef_0_5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511" name="Google Shape;511;g76bad1adef_0_5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76bad1adef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6bad1adef_0_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547" name="Google Shape;547;g76bad1adef_0_5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76bad1adef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6bad1adef_0_6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Disaster Recovery in AWS: </a:t>
            </a:r>
            <a:r>
              <a:rPr lang="en-US" sz="1100" u="sng">
                <a:solidFill>
                  <a:schemeClr val="hlink"/>
                </a:solidFill>
                <a:latin typeface="Arial"/>
                <a:ea typeface="Arial"/>
                <a:cs typeface="Arial"/>
                <a:sym typeface="Arial"/>
                <a:hlinkClick r:id="rId2"/>
              </a:rPr>
              <a:t>https://d1.awsstatic.com/whitepapers/Storage/Backup_and_Recovery_Approaches_Using_AWS.pdf</a:t>
            </a:r>
            <a:endParaRPr/>
          </a:p>
        </p:txBody>
      </p:sp>
      <p:sp>
        <p:nvSpPr>
          <p:cNvPr id="582" name="Google Shape;582;g76bad1adef_0_6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76bad1adef_0_3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636" name="Google Shape;636;g76bad1adef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76bad1adef_0_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76bad1adef_0_3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g76bad1adef_0_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76bad1adef_0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6bad1adef_0_3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76bad1adef_0_3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6bad1adef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6bad1adef_0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76bad1adef_0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76bad1adef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76bad1adef_0_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76bad1adef_0_4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e49ae15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6e49ae15d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 your users expect from your service and does it behave that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Service Level Indicator is an attribute of your system that you measure, a metric. Could be page load time, average latency of your API, % of HTTP 500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Service Level Objective is a threshold that when the system is below it, an unacceptable number of customer are unhappy. A not-so-great SLO choice would be something that if it was not met, you would not want to be awoken by an alert at 3am.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Service Level Agreements are SLOs + contractual agreements with customers where if the SLO is missed then there is some form of compensation. Often times, your service may have SLOs that are more strict than the SLAs. Maybe SLO = 99.9% uptime but SLA = 99%. </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https://aws.amazon.com/compute/sla/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may define different Service Levels for different groups of users. Perhaps a "premium" tier of your service that guarantees &lt;200ms latency, a "standard" tier that guarantees &lt;300ms, and an "economy" tier with no guarantees. This would allow you to prioritize premium tier user traffic because that has a great cost if you cannot meet it's SLA.</a:t>
            </a:r>
            <a:endParaRPr/>
          </a:p>
        </p:txBody>
      </p:sp>
      <p:sp>
        <p:nvSpPr>
          <p:cNvPr id="91" name="Google Shape;91;g6e49ae15d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6bad1adef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76bad1adef_0_3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SLIs should represent user impacting metrics such as latency, error rates, and correctness. A bad SLI would be %cpu usage. The user doesn't care and we may not either as long as the service is working.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SLOs should represent the users "pain tolerance". Don't shoot for 100% on everything, it may be impossible, have a great cost, or hamstring your design. Oh and failure is inevitable so you wont meet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User "pain tolerance" may depend on the users! If our application is only ever used over a satellite connection by operators on an oil rig. Page load time may not be a good metric since no matter how fast the service is, the user will experience slow latency and they expect to. Shoot for good enough</a:t>
            </a:r>
            <a:endParaRPr/>
          </a:p>
        </p:txBody>
      </p:sp>
      <p:sp>
        <p:nvSpPr>
          <p:cNvPr id="99" name="Google Shape;99;g76bad1adef_0_3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6bad1adef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6bad1adef_0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For a period of time in the 1960s, a research team was trying to develop a perfect conductor. The theory was that if they could grow a perfect crystal and metal wire, there would be no signal loss and, therefore, no errors in communication. And they succeeded in creating the perfect wire. However, when they tested it, sometimes there were still errors. Do you know why? It's because we live in a quantum mechanical universe, and the location of electrons moving down a conductor is probabilistic. So, occasionally, an electron will appear outside of the wire and get lost. Errors are going to happen. Loss is going to happen.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Ethernet was the first networking technology to embrace errors—to expect them—and to use them within the protocol. And well, it won!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Error budgets in your SLOs also give you a ton of flexibility. If you can be down for an hour to perform </a:t>
            </a:r>
            <a:r>
              <a:rPr lang="en-US"/>
              <a:t>maintenance</a:t>
            </a:r>
            <a:r>
              <a:rPr lang="en-US"/>
              <a:t>, that is going to be a much simpler deployment process than an app that cannot afford any downtime.</a:t>
            </a:r>
            <a:endParaRPr/>
          </a:p>
          <a:p>
            <a:pPr indent="0" lvl="0" marL="0" rtl="0" algn="l">
              <a:spcBef>
                <a:spcPts val="0"/>
              </a:spcBef>
              <a:spcAft>
                <a:spcPts val="0"/>
              </a:spcAft>
              <a:buNone/>
            </a:pPr>
            <a:r>
              <a:t/>
            </a:r>
            <a:endParaRPr/>
          </a:p>
        </p:txBody>
      </p:sp>
      <p:sp>
        <p:nvSpPr>
          <p:cNvPr id="107" name="Google Shape;107;g76bad1adef_0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6bad1adef_0_2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marR="0" rtl="0" algn="l">
              <a:lnSpc>
                <a:spcPct val="100000"/>
              </a:lnSpc>
              <a:spcBef>
                <a:spcPts val="0"/>
              </a:spcBef>
              <a:spcAft>
                <a:spcPts val="0"/>
              </a:spcAft>
              <a:buNone/>
            </a:pPr>
            <a:r>
              <a:t/>
            </a:r>
            <a:endParaRPr/>
          </a:p>
        </p:txBody>
      </p:sp>
      <p:sp>
        <p:nvSpPr>
          <p:cNvPr id="115" name="Google Shape;115;g76bad1adef_0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6bad1adef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6bad1adef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76bad1adef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6bad1ade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6bad1ade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76bad1ade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4886326" y="4135428"/>
            <a:ext cx="7305674" cy="952505"/>
          </a:xfrm>
          <a:prstGeom prst="rect">
            <a:avLst/>
          </a:prstGeom>
          <a:noFill/>
          <a:ln>
            <a:noFill/>
          </a:ln>
        </p:spPr>
        <p:txBody>
          <a:bodyPr anchorCtr="0" anchor="ctr" bIns="36000" lIns="0" spcFirstLastPara="1" rIns="91425" wrap="square" tIns="0">
            <a:noAutofit/>
          </a:bodyPr>
          <a:lstStyle>
            <a:lvl1pPr lvl="0" algn="ctr">
              <a:lnSpc>
                <a:spcPct val="100000"/>
              </a:lnSpc>
              <a:spcBef>
                <a:spcPts val="0"/>
              </a:spcBef>
              <a:spcAft>
                <a:spcPts val="0"/>
              </a:spcAft>
              <a:buClr>
                <a:srgbClr val="233445"/>
              </a:buClr>
              <a:buSzPts val="3600"/>
              <a:buFont typeface="Helvetica Neue Ligh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5172074" y="5237160"/>
            <a:ext cx="7019925" cy="763590"/>
          </a:xfrm>
          <a:prstGeom prst="rect">
            <a:avLst/>
          </a:prstGeom>
          <a:noFill/>
          <a:ln>
            <a:noFill/>
          </a:ln>
        </p:spPr>
        <p:txBody>
          <a:bodyPr anchorCtr="0" anchor="t" bIns="45700" lIns="90000" spcFirstLastPara="1" rIns="91425" wrap="square" tIns="46800">
            <a:noAutofit/>
          </a:bodyPr>
          <a:lstStyle>
            <a:lvl1pPr lvl="0" algn="ctr">
              <a:lnSpc>
                <a:spcPct val="90000"/>
              </a:lnSpc>
              <a:spcBef>
                <a:spcPts val="1000"/>
              </a:spcBef>
              <a:spcAft>
                <a:spcPts val="0"/>
              </a:spcAft>
              <a:buClr>
                <a:srgbClr val="F17F3A"/>
              </a:buClr>
              <a:buSzPts val="2800"/>
              <a:buFont typeface="Helvetica Neue Light"/>
              <a:buNone/>
              <a:defRPr sz="2800">
                <a:solidFill>
                  <a:srgbClr val="F17F3A"/>
                </a:solidFill>
              </a:defRPr>
            </a:lvl1pPr>
            <a:lvl2pPr lvl="1" algn="ctr">
              <a:lnSpc>
                <a:spcPct val="90000"/>
              </a:lnSpc>
              <a:spcBef>
                <a:spcPts val="500"/>
              </a:spcBef>
              <a:spcAft>
                <a:spcPts val="0"/>
              </a:spcAft>
              <a:buClr>
                <a:srgbClr val="3F3F3F"/>
              </a:buClr>
              <a:buSzPts val="2000"/>
              <a:buFont typeface="Helvetica Neue Light"/>
              <a:buNone/>
              <a:defRPr sz="2000"/>
            </a:lvl2pPr>
            <a:lvl3pPr lvl="2" algn="ctr">
              <a:lnSpc>
                <a:spcPct val="90000"/>
              </a:lnSpc>
              <a:spcBef>
                <a:spcPts val="500"/>
              </a:spcBef>
              <a:spcAft>
                <a:spcPts val="0"/>
              </a:spcAft>
              <a:buClr>
                <a:srgbClr val="3F3F3F"/>
              </a:buClr>
              <a:buSzPts val="1800"/>
              <a:buFont typeface="Helvetica Neue Light"/>
              <a:buNone/>
              <a:defRPr sz="1800"/>
            </a:lvl3pPr>
            <a:lvl4pPr lvl="3" algn="ctr">
              <a:lnSpc>
                <a:spcPct val="90000"/>
              </a:lnSpc>
              <a:spcBef>
                <a:spcPts val="500"/>
              </a:spcBef>
              <a:spcAft>
                <a:spcPts val="0"/>
              </a:spcAft>
              <a:buClr>
                <a:srgbClr val="3F3F3F"/>
              </a:buClr>
              <a:buSzPts val="1600"/>
              <a:buFont typeface="Helvetica Neue Light"/>
              <a:buNone/>
              <a:defRPr sz="1600"/>
            </a:lvl4pPr>
            <a:lvl5pPr lvl="4" algn="ctr">
              <a:lnSpc>
                <a:spcPct val="90000"/>
              </a:lnSpc>
              <a:spcBef>
                <a:spcPts val="500"/>
              </a:spcBef>
              <a:spcAft>
                <a:spcPts val="0"/>
              </a:spcAft>
              <a:buClr>
                <a:srgbClr val="3F3F3F"/>
              </a:buClr>
              <a:buSzPts val="1600"/>
              <a:buFont typeface="Helvetica Neue Light"/>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0" name="Shape 50"/>
        <p:cNvGrpSpPr/>
        <p:nvPr/>
      </p:nvGrpSpPr>
      <p:grpSpPr>
        <a:xfrm>
          <a:off x="0" y="0"/>
          <a:ext cx="0" cy="0"/>
          <a:chOff x="0" y="0"/>
          <a:chExt cx="0" cy="0"/>
        </a:xfrm>
      </p:grpSpPr>
      <p:sp>
        <p:nvSpPr>
          <p:cNvPr id="51" name="Google Shape;51;p11"/>
          <p:cNvSpPr txBox="1"/>
          <p:nvPr>
            <p:ph type="title"/>
          </p:nvPr>
        </p:nvSpPr>
        <p:spPr>
          <a:xfrm>
            <a:off x="954000" y="324000"/>
            <a:ext cx="11232000" cy="90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p:nvPr>
            <p:ph idx="2" type="pic"/>
          </p:nvPr>
        </p:nvSpPr>
        <p:spPr>
          <a:xfrm>
            <a:off x="5083172" y="1465729"/>
            <a:ext cx="6172200" cy="4777441"/>
          </a:xfrm>
          <a:prstGeom prst="rect">
            <a:avLst/>
          </a:prstGeom>
          <a:noFill/>
          <a:ln>
            <a:noFill/>
          </a:ln>
        </p:spPr>
        <p:txBody>
          <a:bodyPr anchorCtr="0" anchor="t" bIns="45700" lIns="90000" spcFirstLastPara="1" rIns="91425" wrap="square" tIns="46800">
            <a:noAutofit/>
          </a:bodyPr>
          <a:lstStyle>
            <a:lvl1pPr lvl="0" marR="0" rtl="0" algn="l">
              <a:lnSpc>
                <a:spcPct val="90000"/>
              </a:lnSpc>
              <a:spcBef>
                <a:spcPts val="1000"/>
              </a:spcBef>
              <a:spcAft>
                <a:spcPts val="0"/>
              </a:spcAft>
              <a:buClr>
                <a:srgbClr val="3F3F3F"/>
              </a:buClr>
              <a:buSzPts val="3200"/>
              <a:buFont typeface="Helvetica Neue Light"/>
              <a:buNone/>
              <a:defRPr b="0" i="0" sz="3200" u="none" cap="none" strike="noStrike">
                <a:solidFill>
                  <a:srgbClr val="3F3F3F"/>
                </a:solidFill>
                <a:latin typeface="Helvetica Neue Light"/>
                <a:ea typeface="Helvetica Neue Light"/>
                <a:cs typeface="Helvetica Neue Light"/>
                <a:sym typeface="Helvetica Neue Light"/>
              </a:defRPr>
            </a:lvl1pPr>
            <a:lvl2pPr lvl="1" marR="0" rtl="0" algn="l">
              <a:lnSpc>
                <a:spcPct val="90000"/>
              </a:lnSpc>
              <a:spcBef>
                <a:spcPts val="500"/>
              </a:spcBef>
              <a:spcAft>
                <a:spcPts val="0"/>
              </a:spcAft>
              <a:buClr>
                <a:srgbClr val="3F3F3F"/>
              </a:buClr>
              <a:buSzPts val="2800"/>
              <a:buFont typeface="Helvetica Neue Light"/>
              <a:buNone/>
              <a:defRPr b="0" i="0" sz="2800" u="none" cap="none" strike="noStrike">
                <a:solidFill>
                  <a:srgbClr val="3F3F3F"/>
                </a:solidFill>
                <a:latin typeface="Helvetica Neue Light"/>
                <a:ea typeface="Helvetica Neue Light"/>
                <a:cs typeface="Helvetica Neue Light"/>
                <a:sym typeface="Helvetica Neue Light"/>
              </a:defRPr>
            </a:lvl2pPr>
            <a:lvl3pPr lvl="2" marR="0" rtl="0" algn="l">
              <a:lnSpc>
                <a:spcPct val="90000"/>
              </a:lnSpc>
              <a:spcBef>
                <a:spcPts val="500"/>
              </a:spcBef>
              <a:spcAft>
                <a:spcPts val="0"/>
              </a:spcAft>
              <a:buClr>
                <a:srgbClr val="3F3F3F"/>
              </a:buClr>
              <a:buSzPts val="2400"/>
              <a:buFont typeface="Helvetica Neue Light"/>
              <a:buNone/>
              <a:defRPr b="0" i="0" sz="2400" u="none" cap="none" strike="noStrike">
                <a:solidFill>
                  <a:srgbClr val="3F3F3F"/>
                </a:solidFill>
                <a:latin typeface="Helvetica Neue Light"/>
                <a:ea typeface="Helvetica Neue Light"/>
                <a:cs typeface="Helvetica Neue Light"/>
                <a:sym typeface="Helvetica Neue Light"/>
              </a:defRPr>
            </a:lvl3pPr>
            <a:lvl4pPr lvl="3" marR="0" rtl="0" algn="l">
              <a:lnSpc>
                <a:spcPct val="90000"/>
              </a:lnSpc>
              <a:spcBef>
                <a:spcPts val="500"/>
              </a:spcBef>
              <a:spcAft>
                <a:spcPts val="0"/>
              </a:spcAft>
              <a:buClr>
                <a:srgbClr val="3F3F3F"/>
              </a:buClr>
              <a:buSzPts val="2000"/>
              <a:buFont typeface="Helvetica Neue Light"/>
              <a:buNone/>
              <a:defRPr b="0" i="0" sz="2000" u="none" cap="none" strike="noStrike">
                <a:solidFill>
                  <a:srgbClr val="3F3F3F"/>
                </a:solidFill>
                <a:latin typeface="Helvetica Neue Light"/>
                <a:ea typeface="Helvetica Neue Light"/>
                <a:cs typeface="Helvetica Neue Light"/>
                <a:sym typeface="Helvetica Neue Light"/>
              </a:defRPr>
            </a:lvl4pPr>
            <a:lvl5pPr lvl="4" marR="0" rtl="0" algn="l">
              <a:lnSpc>
                <a:spcPct val="90000"/>
              </a:lnSpc>
              <a:spcBef>
                <a:spcPts val="500"/>
              </a:spcBef>
              <a:spcAft>
                <a:spcPts val="0"/>
              </a:spcAft>
              <a:buClr>
                <a:srgbClr val="3F3F3F"/>
              </a:buClr>
              <a:buSzPts val="2000"/>
              <a:buFont typeface="Helvetica Neue Light"/>
              <a:buNone/>
              <a:defRPr b="0" i="0" sz="2000" u="none" cap="none" strike="noStrike">
                <a:solidFill>
                  <a:srgbClr val="3F3F3F"/>
                </a:solidFill>
                <a:latin typeface="Helvetica Neue Light"/>
                <a:ea typeface="Helvetica Neue Light"/>
                <a:cs typeface="Helvetica Neue Light"/>
                <a:sym typeface="Helvetica Neue Light"/>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3" name="Google Shape;53;p11"/>
          <p:cNvSpPr txBox="1"/>
          <p:nvPr>
            <p:ph idx="1" type="body"/>
          </p:nvPr>
        </p:nvSpPr>
        <p:spPr>
          <a:xfrm>
            <a:off x="973929" y="1465729"/>
            <a:ext cx="3898109" cy="4777441"/>
          </a:xfrm>
          <a:prstGeom prst="rect">
            <a:avLst/>
          </a:prstGeom>
          <a:noFill/>
          <a:ln>
            <a:noFill/>
          </a:ln>
        </p:spPr>
        <p:txBody>
          <a:bodyPr anchorCtr="0" anchor="t" bIns="45700" lIns="90000" spcFirstLastPara="1" rIns="91425" wrap="square" tIns="46800">
            <a:noAutofit/>
          </a:bodyPr>
          <a:lstStyle>
            <a:lvl1pPr indent="-228600" lvl="0" marL="457200" algn="l">
              <a:lnSpc>
                <a:spcPct val="90000"/>
              </a:lnSpc>
              <a:spcBef>
                <a:spcPts val="1000"/>
              </a:spcBef>
              <a:spcAft>
                <a:spcPts val="0"/>
              </a:spcAft>
              <a:buClr>
                <a:srgbClr val="3F3F3F"/>
              </a:buClr>
              <a:buSzPts val="1600"/>
              <a:buFont typeface="Helvetica Neue Light"/>
              <a:buNone/>
              <a:defRPr sz="1600"/>
            </a:lvl1pPr>
            <a:lvl2pPr indent="-228600" lvl="1" marL="914400" algn="l">
              <a:lnSpc>
                <a:spcPct val="90000"/>
              </a:lnSpc>
              <a:spcBef>
                <a:spcPts val="500"/>
              </a:spcBef>
              <a:spcAft>
                <a:spcPts val="0"/>
              </a:spcAft>
              <a:buClr>
                <a:srgbClr val="3F3F3F"/>
              </a:buClr>
              <a:buSzPts val="1400"/>
              <a:buFont typeface="Helvetica Neue Light"/>
              <a:buNone/>
              <a:defRPr sz="1400"/>
            </a:lvl2pPr>
            <a:lvl3pPr indent="-228600" lvl="2" marL="1371600" algn="l">
              <a:lnSpc>
                <a:spcPct val="90000"/>
              </a:lnSpc>
              <a:spcBef>
                <a:spcPts val="500"/>
              </a:spcBef>
              <a:spcAft>
                <a:spcPts val="0"/>
              </a:spcAft>
              <a:buClr>
                <a:srgbClr val="3F3F3F"/>
              </a:buClr>
              <a:buSzPts val="1200"/>
              <a:buFont typeface="Helvetica Neue Light"/>
              <a:buNone/>
              <a:defRPr sz="1200"/>
            </a:lvl3pPr>
            <a:lvl4pPr indent="-228600" lvl="3" marL="1828800" algn="l">
              <a:lnSpc>
                <a:spcPct val="90000"/>
              </a:lnSpc>
              <a:spcBef>
                <a:spcPts val="500"/>
              </a:spcBef>
              <a:spcAft>
                <a:spcPts val="0"/>
              </a:spcAft>
              <a:buClr>
                <a:srgbClr val="3F3F3F"/>
              </a:buClr>
              <a:buSzPts val="1000"/>
              <a:buFont typeface="Helvetica Neue Light"/>
              <a:buNone/>
              <a:defRPr sz="1000"/>
            </a:lvl4pPr>
            <a:lvl5pPr indent="-228600" lvl="4" marL="2286000" algn="l">
              <a:lnSpc>
                <a:spcPct val="90000"/>
              </a:lnSpc>
              <a:spcBef>
                <a:spcPts val="500"/>
              </a:spcBef>
              <a:spcAft>
                <a:spcPts val="0"/>
              </a:spcAft>
              <a:buClr>
                <a:srgbClr val="3F3F3F"/>
              </a:buClr>
              <a:buSzPts val="1000"/>
              <a:buFont typeface="Helvetica Neue Light"/>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4" name="Google Shape;54;p11"/>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5" name="Shape 55"/>
        <p:cNvGrpSpPr/>
        <p:nvPr/>
      </p:nvGrpSpPr>
      <p:grpSpPr>
        <a:xfrm>
          <a:off x="0" y="0"/>
          <a:ext cx="0" cy="0"/>
          <a:chOff x="0" y="0"/>
          <a:chExt cx="0" cy="0"/>
        </a:xfrm>
      </p:grpSpPr>
      <p:sp>
        <p:nvSpPr>
          <p:cNvPr id="56" name="Google Shape;56;p12"/>
          <p:cNvSpPr txBox="1"/>
          <p:nvPr>
            <p:ph type="title"/>
          </p:nvPr>
        </p:nvSpPr>
        <p:spPr>
          <a:xfrm>
            <a:off x="952497" y="324000"/>
            <a:ext cx="11232000" cy="908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2"/>
          <p:cNvSpPr txBox="1"/>
          <p:nvPr>
            <p:ph idx="1" type="body"/>
          </p:nvPr>
        </p:nvSpPr>
        <p:spPr>
          <a:xfrm rot="5400000">
            <a:off x="3744000" y="-1404000"/>
            <a:ext cx="4680000" cy="10512000"/>
          </a:xfrm>
          <a:prstGeom prst="rect">
            <a:avLst/>
          </a:prstGeom>
          <a:noFill/>
          <a:ln>
            <a:noFill/>
          </a:ln>
        </p:spPr>
        <p:txBody>
          <a:bodyPr anchorCtr="0" anchor="t" bIns="45700" lIns="90000" spcFirstLastPara="1" rIns="91425" wrap="square" tIns="468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2"/>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9" name="Shape 59"/>
        <p:cNvGrpSpPr/>
        <p:nvPr/>
      </p:nvGrpSpPr>
      <p:grpSpPr>
        <a:xfrm>
          <a:off x="0" y="0"/>
          <a:ext cx="0" cy="0"/>
          <a:chOff x="0" y="0"/>
          <a:chExt cx="0" cy="0"/>
        </a:xfrm>
      </p:grpSpPr>
      <p:sp>
        <p:nvSpPr>
          <p:cNvPr id="60" name="Google Shape;60;p13"/>
          <p:cNvSpPr txBox="1"/>
          <p:nvPr>
            <p:ph type="title"/>
          </p:nvPr>
        </p:nvSpPr>
        <p:spPr>
          <a:xfrm rot="5400000">
            <a:off x="7516957" y="2571338"/>
            <a:ext cx="4787601"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3"/>
          <p:cNvSpPr txBox="1"/>
          <p:nvPr>
            <p:ph idx="1" type="body"/>
          </p:nvPr>
        </p:nvSpPr>
        <p:spPr>
          <a:xfrm rot="5400000">
            <a:off x="2307432" y="128167"/>
            <a:ext cx="4800600" cy="7529514"/>
          </a:xfrm>
          <a:prstGeom prst="rect">
            <a:avLst/>
          </a:prstGeom>
          <a:noFill/>
          <a:ln>
            <a:noFill/>
          </a:ln>
        </p:spPr>
        <p:txBody>
          <a:bodyPr anchorCtr="0" anchor="t" bIns="45700" lIns="90000" spcFirstLastPara="1" rIns="91425" wrap="square" tIns="468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3"/>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 with Caption">
  <p:cSld name="1_Content with Caption">
    <p:bg>
      <p:bgPr>
        <a:solidFill>
          <a:schemeClr val="lt1"/>
        </a:solidFill>
      </p:bgPr>
    </p:bg>
    <p:spTree>
      <p:nvGrpSpPr>
        <p:cNvPr id="63" name="Shape 63"/>
        <p:cNvGrpSpPr/>
        <p:nvPr/>
      </p:nvGrpSpPr>
      <p:grpSpPr>
        <a:xfrm>
          <a:off x="0" y="0"/>
          <a:ext cx="0" cy="0"/>
          <a:chOff x="0" y="0"/>
          <a:chExt cx="0" cy="0"/>
        </a:xfrm>
      </p:grpSpPr>
      <p:sp>
        <p:nvSpPr>
          <p:cNvPr id="64" name="Google Shape;64;p14"/>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blipFill>
          <a:blip r:embed="rId2">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 name="Shape 17"/>
        <p:cNvGrpSpPr/>
        <p:nvPr/>
      </p:nvGrpSpPr>
      <p:grpSpPr>
        <a:xfrm>
          <a:off x="0" y="0"/>
          <a:ext cx="0" cy="0"/>
          <a:chOff x="0" y="0"/>
          <a:chExt cx="0" cy="0"/>
        </a:xfrm>
      </p:grpSpPr>
      <p:sp>
        <p:nvSpPr>
          <p:cNvPr id="18" name="Google Shape;18;p3"/>
          <p:cNvSpPr txBox="1"/>
          <p:nvPr>
            <p:ph type="title"/>
          </p:nvPr>
        </p:nvSpPr>
        <p:spPr>
          <a:xfrm>
            <a:off x="952497" y="324000"/>
            <a:ext cx="11232000" cy="908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952497" y="324000"/>
            <a:ext cx="11232000" cy="908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body"/>
          </p:nvPr>
        </p:nvSpPr>
        <p:spPr>
          <a:xfrm>
            <a:off x="828000" y="1512000"/>
            <a:ext cx="10512000" cy="4680000"/>
          </a:xfrm>
          <a:prstGeom prst="rect">
            <a:avLst/>
          </a:prstGeom>
          <a:noFill/>
          <a:ln>
            <a:noFill/>
          </a:ln>
        </p:spPr>
        <p:txBody>
          <a:bodyPr anchorCtr="0" anchor="t" bIns="45700" lIns="90000" spcFirstLastPara="1" rIns="91425" wrap="square" tIns="46800">
            <a:noAutofit/>
          </a:bodyPr>
          <a:lstStyle>
            <a:lvl1pPr indent="-381000" lvl="0" marL="457200" algn="l">
              <a:lnSpc>
                <a:spcPct val="90000"/>
              </a:lnSpc>
              <a:spcBef>
                <a:spcPts val="1000"/>
              </a:spcBef>
              <a:spcAft>
                <a:spcPts val="0"/>
              </a:spcAft>
              <a:buClr>
                <a:srgbClr val="3F3F3F"/>
              </a:buClr>
              <a:buSzPts val="2400"/>
              <a:buFont typeface="Helvetica Neue Light"/>
              <a:buChar char="•"/>
              <a:defRPr sz="2400"/>
            </a:lvl1pPr>
            <a:lvl2pPr indent="-368300" lvl="1" marL="914400" algn="l">
              <a:lnSpc>
                <a:spcPct val="90000"/>
              </a:lnSpc>
              <a:spcBef>
                <a:spcPts val="500"/>
              </a:spcBef>
              <a:spcAft>
                <a:spcPts val="0"/>
              </a:spcAft>
              <a:buClr>
                <a:srgbClr val="3F3F3F"/>
              </a:buClr>
              <a:buSzPts val="2200"/>
              <a:buFont typeface="Helvetica Neue Light"/>
              <a:buChar char="•"/>
              <a:defRPr sz="2200"/>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4"/>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ew section">
  <p:cSld name="new section">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829208" y="385645"/>
            <a:ext cx="8797678" cy="90805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1973263" y="4756150"/>
            <a:ext cx="4122737" cy="1336675"/>
          </a:xfrm>
          <a:prstGeom prst="rect">
            <a:avLst/>
          </a:prstGeom>
          <a:noFill/>
          <a:ln>
            <a:noFill/>
          </a:ln>
        </p:spPr>
        <p:txBody>
          <a:bodyPr anchorCtr="0" anchor="t" bIns="45700" lIns="90000" spcFirstLastPara="1" rIns="91425" wrap="square" tIns="46800">
            <a:noAutofit/>
          </a:bodyPr>
          <a:lstStyle>
            <a:lvl1pPr indent="-228600" lvl="0" marL="457200" algn="l">
              <a:lnSpc>
                <a:spcPct val="90000"/>
              </a:lnSpc>
              <a:spcBef>
                <a:spcPts val="1000"/>
              </a:spcBef>
              <a:spcAft>
                <a:spcPts val="0"/>
              </a:spcAft>
              <a:buClr>
                <a:srgbClr val="3F3F3F"/>
              </a:buClr>
              <a:buSzPts val="2400"/>
              <a:buFont typeface="Helvetica Neue Light"/>
              <a:buNone/>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952871" y="324000"/>
            <a:ext cx="11232000" cy="90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
          <p:cNvSpPr txBox="1"/>
          <p:nvPr>
            <p:ph idx="1" type="body"/>
          </p:nvPr>
        </p:nvSpPr>
        <p:spPr>
          <a:xfrm>
            <a:off x="828000" y="1528306"/>
            <a:ext cx="10512000" cy="4680000"/>
          </a:xfrm>
          <a:prstGeom prst="rect">
            <a:avLst/>
          </a:prstGeom>
          <a:noFill/>
          <a:ln>
            <a:noFill/>
          </a:ln>
        </p:spPr>
        <p:txBody>
          <a:bodyPr anchorCtr="0" anchor="t" bIns="45700" lIns="90000" spcFirstLastPara="1" rIns="91425" wrap="square" tIns="46800">
            <a:noAutofit/>
          </a:bodyPr>
          <a:lstStyle>
            <a:lvl1pPr indent="-228600" lvl="0" marL="457200" algn="l">
              <a:lnSpc>
                <a:spcPct val="90000"/>
              </a:lnSpc>
              <a:spcBef>
                <a:spcPts val="1000"/>
              </a:spcBef>
              <a:spcAft>
                <a:spcPts val="0"/>
              </a:spcAft>
              <a:buClr>
                <a:srgbClr val="888888"/>
              </a:buClr>
              <a:buSzPts val="1800"/>
              <a:buFont typeface="Helvetica Neue Light"/>
              <a:buNone/>
              <a:defRPr sz="1800">
                <a:solidFill>
                  <a:srgbClr val="888888"/>
                </a:solidFill>
              </a:defRPr>
            </a:lvl1pPr>
            <a:lvl2pPr indent="-228600" lvl="1" marL="914400" algn="l">
              <a:lnSpc>
                <a:spcPct val="90000"/>
              </a:lnSpc>
              <a:spcBef>
                <a:spcPts val="500"/>
              </a:spcBef>
              <a:spcAft>
                <a:spcPts val="0"/>
              </a:spcAft>
              <a:buClr>
                <a:srgbClr val="888888"/>
              </a:buClr>
              <a:buSzPts val="2000"/>
              <a:buFont typeface="Helvetica Neue Light"/>
              <a:buNone/>
              <a:defRPr sz="2000">
                <a:solidFill>
                  <a:srgbClr val="888888"/>
                </a:solidFill>
              </a:defRPr>
            </a:lvl2pPr>
            <a:lvl3pPr indent="-228600" lvl="2" marL="1371600" algn="l">
              <a:lnSpc>
                <a:spcPct val="90000"/>
              </a:lnSpc>
              <a:spcBef>
                <a:spcPts val="500"/>
              </a:spcBef>
              <a:spcAft>
                <a:spcPts val="0"/>
              </a:spcAft>
              <a:buClr>
                <a:srgbClr val="888888"/>
              </a:buClr>
              <a:buSzPts val="1800"/>
              <a:buFont typeface="Helvetica Neue Light"/>
              <a:buNone/>
              <a:defRPr sz="1800">
                <a:solidFill>
                  <a:srgbClr val="888888"/>
                </a:solidFill>
              </a:defRPr>
            </a:lvl3pPr>
            <a:lvl4pPr indent="-228600" lvl="3" marL="1828800" algn="l">
              <a:lnSpc>
                <a:spcPct val="90000"/>
              </a:lnSpc>
              <a:spcBef>
                <a:spcPts val="500"/>
              </a:spcBef>
              <a:spcAft>
                <a:spcPts val="0"/>
              </a:spcAft>
              <a:buClr>
                <a:srgbClr val="888888"/>
              </a:buClr>
              <a:buSzPts val="1600"/>
              <a:buFont typeface="Helvetica Neue Light"/>
              <a:buNone/>
              <a:defRPr sz="1600">
                <a:solidFill>
                  <a:srgbClr val="888888"/>
                </a:solidFill>
              </a:defRPr>
            </a:lvl4pPr>
            <a:lvl5pPr indent="-228600" lvl="4" marL="2286000" algn="l">
              <a:lnSpc>
                <a:spcPct val="90000"/>
              </a:lnSpc>
              <a:spcBef>
                <a:spcPts val="500"/>
              </a:spcBef>
              <a:spcAft>
                <a:spcPts val="0"/>
              </a:spcAft>
              <a:buClr>
                <a:srgbClr val="888888"/>
              </a:buClr>
              <a:buSzPts val="1600"/>
              <a:buFont typeface="Helvetica Neue Light"/>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1" name="Shape 31"/>
        <p:cNvGrpSpPr/>
        <p:nvPr/>
      </p:nvGrpSpPr>
      <p:grpSpPr>
        <a:xfrm>
          <a:off x="0" y="0"/>
          <a:ext cx="0" cy="0"/>
          <a:chOff x="0" y="0"/>
          <a:chExt cx="0" cy="0"/>
        </a:xfrm>
      </p:grpSpPr>
      <p:sp>
        <p:nvSpPr>
          <p:cNvPr id="32" name="Google Shape;32;p7"/>
          <p:cNvSpPr txBox="1"/>
          <p:nvPr>
            <p:ph idx="1" type="body"/>
          </p:nvPr>
        </p:nvSpPr>
        <p:spPr>
          <a:xfrm>
            <a:off x="838200" y="1512000"/>
            <a:ext cx="5181600" cy="4781224"/>
          </a:xfrm>
          <a:prstGeom prst="rect">
            <a:avLst/>
          </a:prstGeom>
          <a:noFill/>
          <a:ln>
            <a:noFill/>
          </a:ln>
        </p:spPr>
        <p:txBody>
          <a:bodyPr anchorCtr="0" anchor="t" bIns="45700" lIns="90000" spcFirstLastPara="1" rIns="91425" wrap="square" tIns="468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
          <p:cNvSpPr txBox="1"/>
          <p:nvPr>
            <p:ph idx="2" type="body"/>
          </p:nvPr>
        </p:nvSpPr>
        <p:spPr>
          <a:xfrm>
            <a:off x="6172200" y="1512000"/>
            <a:ext cx="5181600" cy="4781224"/>
          </a:xfrm>
          <a:prstGeom prst="rect">
            <a:avLst/>
          </a:prstGeom>
          <a:noFill/>
          <a:ln>
            <a:noFill/>
          </a:ln>
        </p:spPr>
        <p:txBody>
          <a:bodyPr anchorCtr="0" anchor="t" bIns="45700" lIns="90000" spcFirstLastPara="1" rIns="91425" wrap="square" tIns="4680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7"/>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7"/>
          <p:cNvSpPr txBox="1"/>
          <p:nvPr>
            <p:ph type="title"/>
          </p:nvPr>
        </p:nvSpPr>
        <p:spPr>
          <a:xfrm>
            <a:off x="954933" y="322261"/>
            <a:ext cx="11232000" cy="90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954933" y="322261"/>
            <a:ext cx="11232000" cy="907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23344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body"/>
          </p:nvPr>
        </p:nvSpPr>
        <p:spPr>
          <a:xfrm>
            <a:off x="839788" y="1512000"/>
            <a:ext cx="5157787" cy="823912"/>
          </a:xfrm>
          <a:prstGeom prst="rect">
            <a:avLst/>
          </a:prstGeom>
          <a:noFill/>
          <a:ln>
            <a:noFill/>
          </a:ln>
        </p:spPr>
        <p:txBody>
          <a:bodyPr anchorCtr="0" anchor="ctr" bIns="45700" lIns="90000" spcFirstLastPara="1" rIns="91425" wrap="square" tIns="46800">
            <a:noAutofit/>
          </a:bodyPr>
          <a:lstStyle>
            <a:lvl1pPr indent="-228600" lvl="0" marL="457200" algn="l">
              <a:lnSpc>
                <a:spcPct val="90000"/>
              </a:lnSpc>
              <a:spcBef>
                <a:spcPts val="1000"/>
              </a:spcBef>
              <a:spcAft>
                <a:spcPts val="0"/>
              </a:spcAft>
              <a:buClr>
                <a:srgbClr val="F17E3A"/>
              </a:buClr>
              <a:buSzPts val="2400"/>
              <a:buFont typeface="Helvetica Neue Light"/>
              <a:buNone/>
              <a:defRPr b="0" sz="2400">
                <a:solidFill>
                  <a:srgbClr val="F17E3A"/>
                </a:solidFill>
              </a:defRPr>
            </a:lvl1pPr>
            <a:lvl2pPr indent="-228600" lvl="1" marL="914400" algn="l">
              <a:lnSpc>
                <a:spcPct val="90000"/>
              </a:lnSpc>
              <a:spcBef>
                <a:spcPts val="500"/>
              </a:spcBef>
              <a:spcAft>
                <a:spcPts val="0"/>
              </a:spcAft>
              <a:buClr>
                <a:srgbClr val="3F3F3F"/>
              </a:buClr>
              <a:buSzPts val="2000"/>
              <a:buFont typeface="Helvetica Neue Light"/>
              <a:buNone/>
              <a:defRPr b="1" sz="2000"/>
            </a:lvl2pPr>
            <a:lvl3pPr indent="-228600" lvl="2" marL="1371600" algn="l">
              <a:lnSpc>
                <a:spcPct val="90000"/>
              </a:lnSpc>
              <a:spcBef>
                <a:spcPts val="500"/>
              </a:spcBef>
              <a:spcAft>
                <a:spcPts val="0"/>
              </a:spcAft>
              <a:buClr>
                <a:srgbClr val="3F3F3F"/>
              </a:buClr>
              <a:buSzPts val="1800"/>
              <a:buFont typeface="Helvetica Neue Light"/>
              <a:buNone/>
              <a:defRPr b="1" sz="1800"/>
            </a:lvl3pPr>
            <a:lvl4pPr indent="-228600" lvl="3" marL="1828800" algn="l">
              <a:lnSpc>
                <a:spcPct val="90000"/>
              </a:lnSpc>
              <a:spcBef>
                <a:spcPts val="500"/>
              </a:spcBef>
              <a:spcAft>
                <a:spcPts val="0"/>
              </a:spcAft>
              <a:buClr>
                <a:srgbClr val="3F3F3F"/>
              </a:buClr>
              <a:buSzPts val="1600"/>
              <a:buFont typeface="Helvetica Neue Light"/>
              <a:buNone/>
              <a:defRPr b="1" sz="1600"/>
            </a:lvl4pPr>
            <a:lvl5pPr indent="-228600" lvl="4" marL="2286000" algn="l">
              <a:lnSpc>
                <a:spcPct val="90000"/>
              </a:lnSpc>
              <a:spcBef>
                <a:spcPts val="500"/>
              </a:spcBef>
              <a:spcAft>
                <a:spcPts val="0"/>
              </a:spcAft>
              <a:buClr>
                <a:srgbClr val="3F3F3F"/>
              </a:buClr>
              <a:buSzPts val="1600"/>
              <a:buFont typeface="Helvetica Neue Light"/>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
          <p:cNvSpPr txBox="1"/>
          <p:nvPr>
            <p:ph idx="2" type="body"/>
          </p:nvPr>
        </p:nvSpPr>
        <p:spPr>
          <a:xfrm>
            <a:off x="839788" y="2523567"/>
            <a:ext cx="5157787" cy="3767135"/>
          </a:xfrm>
          <a:prstGeom prst="rect">
            <a:avLst/>
          </a:prstGeom>
          <a:noFill/>
          <a:ln>
            <a:noFill/>
          </a:ln>
        </p:spPr>
        <p:txBody>
          <a:bodyPr anchorCtr="0" anchor="t" bIns="45700" lIns="90000" spcFirstLastPara="1" rIns="91425" wrap="square" tIns="46800">
            <a:noAutofit/>
          </a:bodyPr>
          <a:lstStyle>
            <a:lvl1pPr indent="-381000" lvl="0" marL="457200" algn="l">
              <a:lnSpc>
                <a:spcPct val="90000"/>
              </a:lnSpc>
              <a:spcBef>
                <a:spcPts val="1000"/>
              </a:spcBef>
              <a:spcAft>
                <a:spcPts val="0"/>
              </a:spcAft>
              <a:buClr>
                <a:srgbClr val="3F3F3F"/>
              </a:buClr>
              <a:buSzPts val="2400"/>
              <a:buFont typeface="Helvetica Neue Light"/>
              <a:buChar char="•"/>
              <a:defRPr>
                <a:solidFill>
                  <a:srgbClr val="3F3F3F"/>
                </a:solidFill>
              </a:defRPr>
            </a:lvl1pPr>
            <a:lvl2pPr indent="-368300" lvl="1" marL="914400" algn="l">
              <a:lnSpc>
                <a:spcPct val="90000"/>
              </a:lnSpc>
              <a:spcBef>
                <a:spcPts val="500"/>
              </a:spcBef>
              <a:spcAft>
                <a:spcPts val="0"/>
              </a:spcAft>
              <a:buClr>
                <a:srgbClr val="3F3F3F"/>
              </a:buClr>
              <a:buSzPts val="2200"/>
              <a:buFont typeface="Helvetica Neue Light"/>
              <a:buChar char="•"/>
              <a:defRPr>
                <a:solidFill>
                  <a:srgbClr val="3F3F3F"/>
                </a:solidFill>
              </a:defRPr>
            </a:lvl2pPr>
            <a:lvl3pPr indent="-355600" lvl="2" marL="1371600" algn="l">
              <a:lnSpc>
                <a:spcPct val="90000"/>
              </a:lnSpc>
              <a:spcBef>
                <a:spcPts val="500"/>
              </a:spcBef>
              <a:spcAft>
                <a:spcPts val="0"/>
              </a:spcAft>
              <a:buClr>
                <a:srgbClr val="3F3F3F"/>
              </a:buClr>
              <a:buSzPts val="2000"/>
              <a:buFont typeface="Helvetica Neue Light"/>
              <a:buChar char="•"/>
              <a:defRPr>
                <a:solidFill>
                  <a:srgbClr val="3F3F3F"/>
                </a:solidFill>
              </a:defRPr>
            </a:lvl3pPr>
            <a:lvl4pPr indent="-342900" lvl="3" marL="1828800" algn="l">
              <a:lnSpc>
                <a:spcPct val="90000"/>
              </a:lnSpc>
              <a:spcBef>
                <a:spcPts val="500"/>
              </a:spcBef>
              <a:spcAft>
                <a:spcPts val="0"/>
              </a:spcAft>
              <a:buClr>
                <a:srgbClr val="3F3F3F"/>
              </a:buClr>
              <a:buSzPts val="1800"/>
              <a:buFont typeface="Helvetica Neue Light"/>
              <a:buChar char="•"/>
              <a:defRPr>
                <a:solidFill>
                  <a:srgbClr val="3F3F3F"/>
                </a:solidFill>
              </a:defRPr>
            </a:lvl4pPr>
            <a:lvl5pPr indent="-330200" lvl="4" marL="2286000" algn="l">
              <a:lnSpc>
                <a:spcPct val="90000"/>
              </a:lnSpc>
              <a:spcBef>
                <a:spcPts val="500"/>
              </a:spcBef>
              <a:spcAft>
                <a:spcPts val="0"/>
              </a:spcAft>
              <a:buClr>
                <a:srgbClr val="3F3F3F"/>
              </a:buClr>
              <a:buSzPts val="1600"/>
              <a:buFont typeface="Helvetica Neue Light"/>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3" type="body"/>
          </p:nvPr>
        </p:nvSpPr>
        <p:spPr>
          <a:xfrm>
            <a:off x="6172200" y="1512000"/>
            <a:ext cx="5183188" cy="823912"/>
          </a:xfrm>
          <a:prstGeom prst="rect">
            <a:avLst/>
          </a:prstGeom>
          <a:noFill/>
          <a:ln>
            <a:noFill/>
          </a:ln>
        </p:spPr>
        <p:txBody>
          <a:bodyPr anchorCtr="0" anchor="ctr" bIns="45700" lIns="90000" spcFirstLastPara="1" rIns="91425" wrap="square" tIns="46800">
            <a:noAutofit/>
          </a:bodyPr>
          <a:lstStyle>
            <a:lvl1pPr indent="-228600" lvl="0" marL="457200" algn="l">
              <a:lnSpc>
                <a:spcPct val="90000"/>
              </a:lnSpc>
              <a:spcBef>
                <a:spcPts val="1000"/>
              </a:spcBef>
              <a:spcAft>
                <a:spcPts val="0"/>
              </a:spcAft>
              <a:buClr>
                <a:srgbClr val="F17E3A"/>
              </a:buClr>
              <a:buSzPts val="2400"/>
              <a:buFont typeface="Helvetica Neue Light"/>
              <a:buNone/>
              <a:defRPr b="0" sz="2400">
                <a:solidFill>
                  <a:srgbClr val="F17E3A"/>
                </a:solidFill>
              </a:defRPr>
            </a:lvl1pPr>
            <a:lvl2pPr indent="-228600" lvl="1" marL="914400" algn="l">
              <a:lnSpc>
                <a:spcPct val="90000"/>
              </a:lnSpc>
              <a:spcBef>
                <a:spcPts val="500"/>
              </a:spcBef>
              <a:spcAft>
                <a:spcPts val="0"/>
              </a:spcAft>
              <a:buClr>
                <a:srgbClr val="3F3F3F"/>
              </a:buClr>
              <a:buSzPts val="2000"/>
              <a:buFont typeface="Helvetica Neue Light"/>
              <a:buNone/>
              <a:defRPr b="1" sz="2000"/>
            </a:lvl2pPr>
            <a:lvl3pPr indent="-228600" lvl="2" marL="1371600" algn="l">
              <a:lnSpc>
                <a:spcPct val="90000"/>
              </a:lnSpc>
              <a:spcBef>
                <a:spcPts val="500"/>
              </a:spcBef>
              <a:spcAft>
                <a:spcPts val="0"/>
              </a:spcAft>
              <a:buClr>
                <a:srgbClr val="3F3F3F"/>
              </a:buClr>
              <a:buSzPts val="1800"/>
              <a:buFont typeface="Helvetica Neue Light"/>
              <a:buNone/>
              <a:defRPr b="1" sz="1800"/>
            </a:lvl3pPr>
            <a:lvl4pPr indent="-228600" lvl="3" marL="1828800" algn="l">
              <a:lnSpc>
                <a:spcPct val="90000"/>
              </a:lnSpc>
              <a:spcBef>
                <a:spcPts val="500"/>
              </a:spcBef>
              <a:spcAft>
                <a:spcPts val="0"/>
              </a:spcAft>
              <a:buClr>
                <a:srgbClr val="3F3F3F"/>
              </a:buClr>
              <a:buSzPts val="1600"/>
              <a:buFont typeface="Helvetica Neue Light"/>
              <a:buNone/>
              <a:defRPr b="1" sz="1600"/>
            </a:lvl4pPr>
            <a:lvl5pPr indent="-228600" lvl="4" marL="2286000" algn="l">
              <a:lnSpc>
                <a:spcPct val="90000"/>
              </a:lnSpc>
              <a:spcBef>
                <a:spcPts val="500"/>
              </a:spcBef>
              <a:spcAft>
                <a:spcPts val="0"/>
              </a:spcAft>
              <a:buClr>
                <a:srgbClr val="3F3F3F"/>
              </a:buClr>
              <a:buSzPts val="1600"/>
              <a:buFont typeface="Helvetica Neue Light"/>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4" type="body"/>
          </p:nvPr>
        </p:nvSpPr>
        <p:spPr>
          <a:xfrm>
            <a:off x="6172200" y="2523565"/>
            <a:ext cx="5183188" cy="3767135"/>
          </a:xfrm>
          <a:prstGeom prst="rect">
            <a:avLst/>
          </a:prstGeom>
          <a:noFill/>
          <a:ln>
            <a:noFill/>
          </a:ln>
        </p:spPr>
        <p:txBody>
          <a:bodyPr anchorCtr="0" anchor="t" bIns="45700" lIns="90000" spcFirstLastPara="1" rIns="91425" wrap="square" tIns="46800">
            <a:noAutofit/>
          </a:bodyPr>
          <a:lstStyle>
            <a:lvl1pPr indent="-381000" lvl="0" marL="457200" algn="l">
              <a:lnSpc>
                <a:spcPct val="90000"/>
              </a:lnSpc>
              <a:spcBef>
                <a:spcPts val="1000"/>
              </a:spcBef>
              <a:spcAft>
                <a:spcPts val="0"/>
              </a:spcAft>
              <a:buClr>
                <a:srgbClr val="3F3F3F"/>
              </a:buClr>
              <a:buSzPts val="2400"/>
              <a:buFont typeface="Helvetica Neue Light"/>
              <a:buChar char="•"/>
              <a:defRPr>
                <a:solidFill>
                  <a:srgbClr val="3F3F3F"/>
                </a:solidFill>
              </a:defRPr>
            </a:lvl1pPr>
            <a:lvl2pPr indent="-368300" lvl="1" marL="914400" algn="l">
              <a:lnSpc>
                <a:spcPct val="90000"/>
              </a:lnSpc>
              <a:spcBef>
                <a:spcPts val="500"/>
              </a:spcBef>
              <a:spcAft>
                <a:spcPts val="0"/>
              </a:spcAft>
              <a:buClr>
                <a:srgbClr val="3F3F3F"/>
              </a:buClr>
              <a:buSzPts val="2200"/>
              <a:buFont typeface="Helvetica Neue Light"/>
              <a:buChar char="•"/>
              <a:defRPr>
                <a:solidFill>
                  <a:srgbClr val="3F3F3F"/>
                </a:solidFill>
              </a:defRPr>
            </a:lvl2pPr>
            <a:lvl3pPr indent="-355600" lvl="2" marL="1371600" algn="l">
              <a:lnSpc>
                <a:spcPct val="90000"/>
              </a:lnSpc>
              <a:spcBef>
                <a:spcPts val="500"/>
              </a:spcBef>
              <a:spcAft>
                <a:spcPts val="0"/>
              </a:spcAft>
              <a:buClr>
                <a:srgbClr val="3F3F3F"/>
              </a:buClr>
              <a:buSzPts val="2000"/>
              <a:buFont typeface="Helvetica Neue Light"/>
              <a:buChar char="•"/>
              <a:defRPr>
                <a:solidFill>
                  <a:srgbClr val="3F3F3F"/>
                </a:solidFill>
              </a:defRPr>
            </a:lvl3pPr>
            <a:lvl4pPr indent="-342900" lvl="3" marL="1828800" algn="l">
              <a:lnSpc>
                <a:spcPct val="90000"/>
              </a:lnSpc>
              <a:spcBef>
                <a:spcPts val="500"/>
              </a:spcBef>
              <a:spcAft>
                <a:spcPts val="0"/>
              </a:spcAft>
              <a:buClr>
                <a:srgbClr val="3F3F3F"/>
              </a:buClr>
              <a:buSzPts val="1800"/>
              <a:buFont typeface="Helvetica Neue Light"/>
              <a:buChar char="•"/>
              <a:defRPr>
                <a:solidFill>
                  <a:srgbClr val="3F3F3F"/>
                </a:solidFill>
              </a:defRPr>
            </a:lvl4pPr>
            <a:lvl5pPr indent="-330200" lvl="4" marL="2286000" algn="l">
              <a:lnSpc>
                <a:spcPct val="90000"/>
              </a:lnSpc>
              <a:spcBef>
                <a:spcPts val="500"/>
              </a:spcBef>
              <a:spcAft>
                <a:spcPts val="0"/>
              </a:spcAft>
              <a:buClr>
                <a:srgbClr val="3F3F3F"/>
              </a:buClr>
              <a:buSzPts val="1600"/>
              <a:buFont typeface="Helvetica Neue Light"/>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lt1"/>
        </a:solidFill>
      </p:bgPr>
    </p:bg>
    <p:spTree>
      <p:nvGrpSpPr>
        <p:cNvPr id="43" name="Shape 43"/>
        <p:cNvGrpSpPr/>
        <p:nvPr/>
      </p:nvGrpSpPr>
      <p:grpSpPr>
        <a:xfrm>
          <a:off x="0" y="0"/>
          <a:ext cx="0" cy="0"/>
          <a:chOff x="0" y="0"/>
          <a:chExt cx="0" cy="0"/>
        </a:xfrm>
      </p:grpSpPr>
      <p:sp>
        <p:nvSpPr>
          <p:cNvPr id="44" name="Google Shape;44;p9"/>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5" name="Shape 45"/>
        <p:cNvGrpSpPr/>
        <p:nvPr/>
      </p:nvGrpSpPr>
      <p:grpSpPr>
        <a:xfrm>
          <a:off x="0" y="0"/>
          <a:ext cx="0" cy="0"/>
          <a:chOff x="0" y="0"/>
          <a:chExt cx="0" cy="0"/>
        </a:xfrm>
      </p:grpSpPr>
      <p:sp>
        <p:nvSpPr>
          <p:cNvPr id="46" name="Google Shape;46;p10"/>
          <p:cNvSpPr txBox="1"/>
          <p:nvPr>
            <p:ph type="title"/>
          </p:nvPr>
        </p:nvSpPr>
        <p:spPr>
          <a:xfrm>
            <a:off x="954000" y="324000"/>
            <a:ext cx="11232000" cy="907200"/>
          </a:xfrm>
          <a:prstGeom prst="rect">
            <a:avLst/>
          </a:prstGeom>
          <a:noFill/>
          <a:ln>
            <a:noFill/>
          </a:ln>
        </p:spPr>
        <p:txBody>
          <a:bodyPr anchorCtr="0" anchor="ctr" bIns="46800" lIns="91425" spcFirstLastPara="1" rIns="91425" wrap="square" tIns="46800">
            <a:noAutofit/>
          </a:bodyPr>
          <a:lstStyle>
            <a:lvl1pPr lvl="0" algn="l">
              <a:lnSpc>
                <a:spcPct val="90000"/>
              </a:lnSpc>
              <a:spcBef>
                <a:spcPts val="0"/>
              </a:spcBef>
              <a:spcAft>
                <a:spcPts val="0"/>
              </a:spcAft>
              <a:buClr>
                <a:srgbClr val="233445"/>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0"/>
          <p:cNvSpPr txBox="1"/>
          <p:nvPr>
            <p:ph idx="1" type="body"/>
          </p:nvPr>
        </p:nvSpPr>
        <p:spPr>
          <a:xfrm>
            <a:off x="5180012" y="1512000"/>
            <a:ext cx="6172200" cy="4814047"/>
          </a:xfrm>
          <a:prstGeom prst="rect">
            <a:avLst/>
          </a:prstGeom>
          <a:noFill/>
          <a:ln>
            <a:noFill/>
          </a:ln>
        </p:spPr>
        <p:txBody>
          <a:bodyPr anchorCtr="0" anchor="t" bIns="45700" lIns="90000" spcFirstLastPara="1" rIns="91425" wrap="square" tIns="46800">
            <a:noAutofit/>
          </a:bodyPr>
          <a:lstStyle>
            <a:lvl1pPr indent="-381000" lvl="0" marL="457200" algn="l">
              <a:lnSpc>
                <a:spcPct val="90000"/>
              </a:lnSpc>
              <a:spcBef>
                <a:spcPts val="1000"/>
              </a:spcBef>
              <a:spcAft>
                <a:spcPts val="0"/>
              </a:spcAft>
              <a:buClr>
                <a:srgbClr val="3F3F3F"/>
              </a:buClr>
              <a:buSzPts val="2400"/>
              <a:buFont typeface="Helvetica Neue Light"/>
              <a:buChar char="•"/>
              <a:defRPr sz="2400"/>
            </a:lvl1pPr>
            <a:lvl2pPr indent="-368300" lvl="1" marL="914400" algn="l">
              <a:lnSpc>
                <a:spcPct val="90000"/>
              </a:lnSpc>
              <a:spcBef>
                <a:spcPts val="500"/>
              </a:spcBef>
              <a:spcAft>
                <a:spcPts val="0"/>
              </a:spcAft>
              <a:buClr>
                <a:srgbClr val="3F3F3F"/>
              </a:buClr>
              <a:buSzPts val="2200"/>
              <a:buFont typeface="Helvetica Neue Light"/>
              <a:buChar char="•"/>
              <a:defRPr sz="2200"/>
            </a:lvl2pPr>
            <a:lvl3pPr indent="-355600" lvl="2" marL="1371600" algn="l">
              <a:lnSpc>
                <a:spcPct val="90000"/>
              </a:lnSpc>
              <a:spcBef>
                <a:spcPts val="500"/>
              </a:spcBef>
              <a:spcAft>
                <a:spcPts val="0"/>
              </a:spcAft>
              <a:buClr>
                <a:srgbClr val="3F3F3F"/>
              </a:buClr>
              <a:buSzPts val="2000"/>
              <a:buFont typeface="Helvetica Neue Light"/>
              <a:buChar char="•"/>
              <a:defRPr sz="2000"/>
            </a:lvl3pPr>
            <a:lvl4pPr indent="-342900" lvl="3" marL="1828800" algn="l">
              <a:lnSpc>
                <a:spcPct val="90000"/>
              </a:lnSpc>
              <a:spcBef>
                <a:spcPts val="500"/>
              </a:spcBef>
              <a:spcAft>
                <a:spcPts val="0"/>
              </a:spcAft>
              <a:buClr>
                <a:srgbClr val="3F3F3F"/>
              </a:buClr>
              <a:buSzPts val="1800"/>
              <a:buFont typeface="Helvetica Neue Light"/>
              <a:buChar char="•"/>
              <a:defRPr sz="1800"/>
            </a:lvl4pPr>
            <a:lvl5pPr indent="-330200" lvl="4" marL="2286000" algn="l">
              <a:lnSpc>
                <a:spcPct val="90000"/>
              </a:lnSpc>
              <a:spcBef>
                <a:spcPts val="500"/>
              </a:spcBef>
              <a:spcAft>
                <a:spcPts val="0"/>
              </a:spcAft>
              <a:buClr>
                <a:srgbClr val="3F3F3F"/>
              </a:buClr>
              <a:buSzPts val="1600"/>
              <a:buFont typeface="Helvetica Neue Light"/>
              <a:buChar char="•"/>
              <a:defRPr sz="16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8" name="Google Shape;48;p10"/>
          <p:cNvSpPr txBox="1"/>
          <p:nvPr>
            <p:ph idx="2" type="body"/>
          </p:nvPr>
        </p:nvSpPr>
        <p:spPr>
          <a:xfrm>
            <a:off x="958053" y="1512000"/>
            <a:ext cx="3932237" cy="4814047"/>
          </a:xfrm>
          <a:prstGeom prst="rect">
            <a:avLst/>
          </a:prstGeom>
          <a:noFill/>
          <a:ln>
            <a:noFill/>
          </a:ln>
        </p:spPr>
        <p:txBody>
          <a:bodyPr anchorCtr="0" anchor="t" bIns="45700" lIns="90000" spcFirstLastPara="1" rIns="91425" wrap="square" tIns="46800">
            <a:noAutofit/>
          </a:bodyPr>
          <a:lstStyle>
            <a:lvl1pPr indent="-228600" lvl="0" marL="457200" algn="l">
              <a:lnSpc>
                <a:spcPct val="90000"/>
              </a:lnSpc>
              <a:spcBef>
                <a:spcPts val="1000"/>
              </a:spcBef>
              <a:spcAft>
                <a:spcPts val="0"/>
              </a:spcAft>
              <a:buClr>
                <a:srgbClr val="3F3F3F"/>
              </a:buClr>
              <a:buSzPts val="1600"/>
              <a:buFont typeface="Helvetica Neue Light"/>
              <a:buNone/>
              <a:defRPr sz="1600"/>
            </a:lvl1pPr>
            <a:lvl2pPr indent="-228600" lvl="1" marL="914400" algn="l">
              <a:lnSpc>
                <a:spcPct val="90000"/>
              </a:lnSpc>
              <a:spcBef>
                <a:spcPts val="500"/>
              </a:spcBef>
              <a:spcAft>
                <a:spcPts val="0"/>
              </a:spcAft>
              <a:buClr>
                <a:srgbClr val="3F3F3F"/>
              </a:buClr>
              <a:buSzPts val="1400"/>
              <a:buFont typeface="Helvetica Neue Light"/>
              <a:buNone/>
              <a:defRPr sz="1400"/>
            </a:lvl2pPr>
            <a:lvl3pPr indent="-228600" lvl="2" marL="1371600" algn="l">
              <a:lnSpc>
                <a:spcPct val="90000"/>
              </a:lnSpc>
              <a:spcBef>
                <a:spcPts val="500"/>
              </a:spcBef>
              <a:spcAft>
                <a:spcPts val="0"/>
              </a:spcAft>
              <a:buClr>
                <a:srgbClr val="3F3F3F"/>
              </a:buClr>
              <a:buSzPts val="1200"/>
              <a:buFont typeface="Helvetica Neue Light"/>
              <a:buNone/>
              <a:defRPr sz="1200"/>
            </a:lvl3pPr>
            <a:lvl4pPr indent="-228600" lvl="3" marL="1828800" algn="l">
              <a:lnSpc>
                <a:spcPct val="90000"/>
              </a:lnSpc>
              <a:spcBef>
                <a:spcPts val="500"/>
              </a:spcBef>
              <a:spcAft>
                <a:spcPts val="0"/>
              </a:spcAft>
              <a:buClr>
                <a:srgbClr val="3F3F3F"/>
              </a:buClr>
              <a:buSzPts val="1000"/>
              <a:buFont typeface="Helvetica Neue Light"/>
              <a:buNone/>
              <a:defRPr sz="1000"/>
            </a:lvl4pPr>
            <a:lvl5pPr indent="-228600" lvl="4" marL="2286000" algn="l">
              <a:lnSpc>
                <a:spcPct val="90000"/>
              </a:lnSpc>
              <a:spcBef>
                <a:spcPts val="500"/>
              </a:spcBef>
              <a:spcAft>
                <a:spcPts val="0"/>
              </a:spcAft>
              <a:buClr>
                <a:srgbClr val="3F3F3F"/>
              </a:buClr>
              <a:buSzPts val="1000"/>
              <a:buFont typeface="Helvetica Neue Light"/>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9" name="Google Shape;49;p10"/>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52497" y="324000"/>
            <a:ext cx="11232000" cy="90805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233445"/>
              </a:buClr>
              <a:buSzPts val="3200"/>
              <a:buFont typeface="Helvetica Neue Light"/>
              <a:buNone/>
              <a:defRPr b="0" i="0" sz="3200" u="none" cap="none" strike="noStrike">
                <a:solidFill>
                  <a:srgbClr val="233445"/>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28000" y="1512000"/>
            <a:ext cx="10512000" cy="4680000"/>
          </a:xfrm>
          <a:prstGeom prst="rect">
            <a:avLst/>
          </a:prstGeom>
          <a:noFill/>
          <a:ln>
            <a:noFill/>
          </a:ln>
        </p:spPr>
        <p:txBody>
          <a:bodyPr anchorCtr="0" anchor="t" bIns="45700" lIns="90000" spcFirstLastPara="1" rIns="91425" wrap="square" tIns="46800">
            <a:noAutofit/>
          </a:bodyPr>
          <a:lstStyle>
            <a:lvl1pPr indent="-381000" lvl="0" marL="457200" marR="0" rtl="0" algn="l">
              <a:lnSpc>
                <a:spcPct val="90000"/>
              </a:lnSpc>
              <a:spcBef>
                <a:spcPts val="1000"/>
              </a:spcBef>
              <a:spcAft>
                <a:spcPts val="0"/>
              </a:spcAft>
              <a:buClr>
                <a:srgbClr val="3F3F3F"/>
              </a:buClr>
              <a:buSzPts val="2400"/>
              <a:buFont typeface="Helvetica Neue Light"/>
              <a:buChar char="•"/>
              <a:defRPr b="0" i="0" sz="2400" u="none" cap="none" strike="noStrike">
                <a:solidFill>
                  <a:srgbClr val="3F3F3F"/>
                </a:solidFill>
                <a:latin typeface="Helvetica Neue Light"/>
                <a:ea typeface="Helvetica Neue Light"/>
                <a:cs typeface="Helvetica Neue Light"/>
                <a:sym typeface="Helvetica Neue Light"/>
              </a:defRPr>
            </a:lvl1pPr>
            <a:lvl2pPr indent="-368300" lvl="1" marL="914400" marR="0" rtl="0" algn="l">
              <a:lnSpc>
                <a:spcPct val="90000"/>
              </a:lnSpc>
              <a:spcBef>
                <a:spcPts val="500"/>
              </a:spcBef>
              <a:spcAft>
                <a:spcPts val="0"/>
              </a:spcAft>
              <a:buClr>
                <a:srgbClr val="3F3F3F"/>
              </a:buClr>
              <a:buSzPts val="2200"/>
              <a:buFont typeface="Helvetica Neue Light"/>
              <a:buChar char="•"/>
              <a:defRPr b="0" i="0" sz="2200" u="none" cap="none" strike="noStrike">
                <a:solidFill>
                  <a:srgbClr val="3F3F3F"/>
                </a:solidFill>
                <a:latin typeface="Helvetica Neue Light"/>
                <a:ea typeface="Helvetica Neue Light"/>
                <a:cs typeface="Helvetica Neue Light"/>
                <a:sym typeface="Helvetica Neue Light"/>
              </a:defRPr>
            </a:lvl2pPr>
            <a:lvl3pPr indent="-355600" lvl="2" marL="1371600" marR="0" rtl="0" algn="l">
              <a:lnSpc>
                <a:spcPct val="90000"/>
              </a:lnSpc>
              <a:spcBef>
                <a:spcPts val="500"/>
              </a:spcBef>
              <a:spcAft>
                <a:spcPts val="0"/>
              </a:spcAft>
              <a:buClr>
                <a:srgbClr val="3F3F3F"/>
              </a:buClr>
              <a:buSzPts val="2000"/>
              <a:buFont typeface="Helvetica Neue Light"/>
              <a:buChar char="•"/>
              <a:defRPr b="0" i="0" sz="2000" u="none" cap="none" strike="noStrike">
                <a:solidFill>
                  <a:srgbClr val="3F3F3F"/>
                </a:solidFill>
                <a:latin typeface="Helvetica Neue Light"/>
                <a:ea typeface="Helvetica Neue Light"/>
                <a:cs typeface="Helvetica Neue Light"/>
                <a:sym typeface="Helvetica Neue Light"/>
              </a:defRPr>
            </a:lvl3pPr>
            <a:lvl4pPr indent="-342900" lvl="3" marL="1828800" marR="0" rtl="0" algn="l">
              <a:lnSpc>
                <a:spcPct val="90000"/>
              </a:lnSpc>
              <a:spcBef>
                <a:spcPts val="500"/>
              </a:spcBef>
              <a:spcAft>
                <a:spcPts val="0"/>
              </a:spcAft>
              <a:buClr>
                <a:srgbClr val="3F3F3F"/>
              </a:buClr>
              <a:buSzPts val="1800"/>
              <a:buFont typeface="Helvetica Neue Light"/>
              <a:buChar char="•"/>
              <a:defRPr b="0" i="0" sz="1800" u="none" cap="none" strike="noStrike">
                <a:solidFill>
                  <a:srgbClr val="3F3F3F"/>
                </a:solidFill>
                <a:latin typeface="Helvetica Neue Light"/>
                <a:ea typeface="Helvetica Neue Light"/>
                <a:cs typeface="Helvetica Neue Light"/>
                <a:sym typeface="Helvetica Neue Light"/>
              </a:defRPr>
            </a:lvl4pPr>
            <a:lvl5pPr indent="-330200" lvl="4" marL="2286000" marR="0" rtl="0" algn="l">
              <a:lnSpc>
                <a:spcPct val="90000"/>
              </a:lnSpc>
              <a:spcBef>
                <a:spcPts val="500"/>
              </a:spcBef>
              <a:spcAft>
                <a:spcPts val="0"/>
              </a:spcAft>
              <a:buClr>
                <a:srgbClr val="3F3F3F"/>
              </a:buClr>
              <a:buSzPts val="1600"/>
              <a:buFont typeface="Helvetica Neue Light"/>
              <a:buChar char="•"/>
              <a:defRPr b="0" i="0" sz="1600" u="none" cap="none" strike="noStrike">
                <a:solidFill>
                  <a:srgbClr val="3F3F3F"/>
                </a:solidFill>
                <a:latin typeface="Helvetica Neue Light"/>
                <a:ea typeface="Helvetica Neue Light"/>
                <a:cs typeface="Helvetica Neue Light"/>
                <a:sym typeface="Helvetica Neue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11339999" y="6537324"/>
            <a:ext cx="834067" cy="29845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1pPr>
            <a:lvl2pPr indent="0" lvl="1"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2pPr>
            <a:lvl3pPr indent="0" lvl="2"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3pPr>
            <a:lvl4pPr indent="0" lvl="3"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4pPr>
            <a:lvl5pPr indent="0" lvl="4"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5pPr>
            <a:lvl6pPr indent="0" lvl="5"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6pPr>
            <a:lvl7pPr indent="0" lvl="6"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7pPr>
            <a:lvl8pPr indent="0" lvl="7"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8pPr>
            <a:lvl9pPr indent="0" lvl="8" marL="0" marR="0" rtl="0" algn="ctr">
              <a:spcBef>
                <a:spcPts val="0"/>
              </a:spcBef>
              <a:buNone/>
              <a:defRPr b="0" i="0" sz="1600" u="none" cap="none" strike="noStrike">
                <a:solidFill>
                  <a:schemeClr val="lt1"/>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1.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3.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4.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editor.swagger.i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nvSpPr>
        <p:spPr>
          <a:xfrm>
            <a:off x="862445" y="477982"/>
            <a:ext cx="787631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rgbClr val="F17E3A"/>
                </a:solidFill>
                <a:latin typeface="Calibri"/>
                <a:ea typeface="Calibri"/>
                <a:cs typeface="Calibri"/>
                <a:sym typeface="Calibri"/>
              </a:rPr>
              <a:t>Cloud Architecture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Resiliency</a:t>
            </a:r>
            <a:endParaRPr b="1" sz="5500">
              <a:solidFill>
                <a:srgbClr val="D9D9D9"/>
              </a:solidFill>
              <a:latin typeface="Calibri"/>
              <a:ea typeface="Calibri"/>
              <a:cs typeface="Calibri"/>
              <a:sym typeface="Calibri"/>
            </a:endParaRPr>
          </a:p>
        </p:txBody>
      </p:sp>
      <p:sp>
        <p:nvSpPr>
          <p:cNvPr id="150" name="Google Shape;150;p25"/>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Three Tier Architecture</a:t>
            </a:r>
            <a:endParaRPr b="1" sz="5500">
              <a:solidFill>
                <a:srgbClr val="F17E3A"/>
              </a:solidFill>
              <a:latin typeface="Calibri"/>
              <a:ea typeface="Calibri"/>
              <a:cs typeface="Calibri"/>
              <a:sym typeface="Calibri"/>
            </a:endParaRPr>
          </a:p>
        </p:txBody>
      </p:sp>
      <p:sp>
        <p:nvSpPr>
          <p:cNvPr id="151" name="Google Shape;151;p25"/>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52" name="Google Shape;152;p25"/>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Three-tier architecture</a:t>
            </a:r>
            <a:endParaRPr/>
          </a:p>
        </p:txBody>
      </p:sp>
      <p:sp>
        <p:nvSpPr>
          <p:cNvPr id="160" name="Google Shape;160;p26"/>
          <p:cNvSpPr txBox="1"/>
          <p:nvPr>
            <p:ph idx="1" type="body"/>
          </p:nvPr>
        </p:nvSpPr>
        <p:spPr>
          <a:xfrm>
            <a:off x="828000" y="1512000"/>
            <a:ext cx="50568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Presentation layer (networking)</a:t>
            </a:r>
            <a:endParaRPr/>
          </a:p>
          <a:p>
            <a:pPr indent="0" lvl="0" marL="0" rtl="0" algn="l">
              <a:spcBef>
                <a:spcPts val="1000"/>
              </a:spcBef>
              <a:spcAft>
                <a:spcPts val="0"/>
              </a:spcAft>
              <a:buNone/>
            </a:pPr>
            <a:r>
              <a:rPr lang="en-US"/>
              <a:t>Business logic layer (compute)</a:t>
            </a:r>
            <a:endParaRPr/>
          </a:p>
          <a:p>
            <a:pPr indent="0" lvl="0" marL="0" rtl="0" algn="l">
              <a:spcBef>
                <a:spcPts val="1000"/>
              </a:spcBef>
              <a:spcAft>
                <a:spcPts val="0"/>
              </a:spcAft>
              <a:buNone/>
            </a:pPr>
            <a:r>
              <a:rPr lang="en-US"/>
              <a:t>Data layer (storage)</a:t>
            </a:r>
            <a:endParaRPr/>
          </a:p>
        </p:txBody>
      </p:sp>
      <p:sp>
        <p:nvSpPr>
          <p:cNvPr id="161" name="Google Shape;161;p26"/>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Choosing solutions depends</a:t>
            </a:r>
            <a:endParaRPr/>
          </a:p>
        </p:txBody>
      </p:sp>
      <p:sp>
        <p:nvSpPr>
          <p:cNvPr id="168" name="Google Shape;168;p27"/>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What are you trying to optimize?</a:t>
            </a:r>
            <a:endParaRPr/>
          </a:p>
          <a:p>
            <a:pPr indent="-381000" lvl="0" marL="457200" rtl="0" algn="l">
              <a:spcBef>
                <a:spcPts val="1000"/>
              </a:spcBef>
              <a:spcAft>
                <a:spcPts val="0"/>
              </a:spcAft>
              <a:buSzPts val="2400"/>
              <a:buChar char="•"/>
            </a:pPr>
            <a:r>
              <a:rPr lang="en-US"/>
              <a:t>Scale</a:t>
            </a:r>
            <a:endParaRPr/>
          </a:p>
          <a:p>
            <a:pPr indent="-381000" lvl="0" marL="457200" rtl="0" algn="l">
              <a:spcBef>
                <a:spcPts val="0"/>
              </a:spcBef>
              <a:spcAft>
                <a:spcPts val="0"/>
              </a:spcAft>
              <a:buSzPts val="2400"/>
              <a:buChar char="•"/>
            </a:pPr>
            <a:r>
              <a:rPr lang="en-US"/>
              <a:t>Latency</a:t>
            </a:r>
            <a:endParaRPr/>
          </a:p>
          <a:p>
            <a:pPr indent="-381000" lvl="0" marL="457200" rtl="0" algn="l">
              <a:spcBef>
                <a:spcPts val="0"/>
              </a:spcBef>
              <a:spcAft>
                <a:spcPts val="0"/>
              </a:spcAft>
              <a:buSzPts val="2400"/>
              <a:buChar char="•"/>
            </a:pPr>
            <a:r>
              <a:rPr lang="en-US"/>
              <a:t>Cost</a:t>
            </a:r>
            <a:endParaRPr/>
          </a:p>
          <a:p>
            <a:pPr indent="-381000" lvl="0" marL="457200" rtl="0" algn="l">
              <a:spcBef>
                <a:spcPts val="0"/>
              </a:spcBef>
              <a:spcAft>
                <a:spcPts val="0"/>
              </a:spcAft>
              <a:buSzPts val="2400"/>
              <a:buChar char="•"/>
            </a:pPr>
            <a:r>
              <a:rPr lang="en-US"/>
              <a:t>Privacy</a:t>
            </a:r>
            <a:endParaRPr/>
          </a:p>
          <a:p>
            <a:pPr indent="-381000" lvl="0" marL="457200" rtl="0" algn="l">
              <a:spcBef>
                <a:spcPts val="0"/>
              </a:spcBef>
              <a:spcAft>
                <a:spcPts val="0"/>
              </a:spcAft>
              <a:buSzPts val="2400"/>
              <a:buChar char="•"/>
            </a:pPr>
            <a:r>
              <a:rPr lang="en-US"/>
              <a:t>Durability</a:t>
            </a:r>
            <a:endParaRPr/>
          </a:p>
        </p:txBody>
      </p:sp>
      <p:sp>
        <p:nvSpPr>
          <p:cNvPr id="169" name="Google Shape;169;p27"/>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Resiliency</a:t>
            </a:r>
            <a:endParaRPr b="1" sz="5500">
              <a:solidFill>
                <a:srgbClr val="D9D9D9"/>
              </a:solidFill>
              <a:latin typeface="Calibri"/>
              <a:ea typeface="Calibri"/>
              <a:cs typeface="Calibri"/>
              <a:sym typeface="Calibri"/>
            </a:endParaRPr>
          </a:p>
        </p:txBody>
      </p:sp>
      <p:sp>
        <p:nvSpPr>
          <p:cNvPr id="176" name="Google Shape;176;p28"/>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Resiliency</a:t>
            </a:r>
            <a:endParaRPr b="1" sz="5500">
              <a:solidFill>
                <a:srgbClr val="F17E3A"/>
              </a:solidFill>
              <a:latin typeface="Calibri"/>
              <a:ea typeface="Calibri"/>
              <a:cs typeface="Calibri"/>
              <a:sym typeface="Calibri"/>
            </a:endParaRPr>
          </a:p>
        </p:txBody>
      </p:sp>
      <p:sp>
        <p:nvSpPr>
          <p:cNvPr id="177" name="Google Shape;177;p28"/>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8" name="Google Shape;178;p28"/>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Failure it not an option, it's </a:t>
            </a:r>
            <a:r>
              <a:rPr lang="en-US"/>
              <a:t>mandatory</a:t>
            </a:r>
            <a:endParaRPr/>
          </a:p>
        </p:txBody>
      </p:sp>
      <p:sp>
        <p:nvSpPr>
          <p:cNvPr id="186" name="Google Shape;186;p29"/>
          <p:cNvSpPr txBox="1"/>
          <p:nvPr>
            <p:ph idx="1" type="body"/>
          </p:nvPr>
        </p:nvSpPr>
        <p:spPr>
          <a:xfrm>
            <a:off x="828000" y="1512000"/>
            <a:ext cx="51135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Hardware fails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Software fails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Networks fail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Process fails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latin typeface="Helvetica Neue"/>
                <a:ea typeface="Helvetica Neue"/>
                <a:cs typeface="Helvetica Neue"/>
                <a:sym typeface="Helvetica Neue"/>
              </a:rPr>
              <a:t>Anticipate failure and plan for it</a:t>
            </a:r>
            <a:endParaRPr b="1">
              <a:latin typeface="Helvetica Neue"/>
              <a:ea typeface="Helvetica Neue"/>
              <a:cs typeface="Helvetica Neue"/>
              <a:sym typeface="Helvetica Neue"/>
            </a:endParaRPr>
          </a:p>
        </p:txBody>
      </p:sp>
      <p:sp>
        <p:nvSpPr>
          <p:cNvPr id="187" name="Google Shape;187;p29"/>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188" name="Google Shape;188;p29"/>
          <p:cNvGrpSpPr/>
          <p:nvPr/>
        </p:nvGrpSpPr>
        <p:grpSpPr>
          <a:xfrm>
            <a:off x="2823300" y="1587000"/>
            <a:ext cx="9368588" cy="3272775"/>
            <a:chOff x="2823300" y="1587000"/>
            <a:chExt cx="9368588" cy="3272775"/>
          </a:xfrm>
        </p:grpSpPr>
        <p:cxnSp>
          <p:nvCxnSpPr>
            <p:cNvPr id="189" name="Google Shape;189;p29"/>
            <p:cNvCxnSpPr/>
            <p:nvPr/>
          </p:nvCxnSpPr>
          <p:spPr>
            <a:xfrm>
              <a:off x="2823300" y="4620975"/>
              <a:ext cx="4396500" cy="0"/>
            </a:xfrm>
            <a:prstGeom prst="straightConnector1">
              <a:avLst/>
            </a:prstGeom>
            <a:noFill/>
            <a:ln cap="flat" cmpd="sng" w="28575">
              <a:solidFill>
                <a:schemeClr val="dk2"/>
              </a:solidFill>
              <a:prstDash val="solid"/>
              <a:round/>
              <a:headEnd len="med" w="med" type="oval"/>
              <a:tailEnd len="med" w="med" type="oval"/>
            </a:ln>
          </p:spPr>
        </p:cxnSp>
        <p:cxnSp>
          <p:nvCxnSpPr>
            <p:cNvPr id="190" name="Google Shape;190;p29"/>
            <p:cNvCxnSpPr/>
            <p:nvPr/>
          </p:nvCxnSpPr>
          <p:spPr>
            <a:xfrm>
              <a:off x="2995700" y="1865825"/>
              <a:ext cx="4230000" cy="0"/>
            </a:xfrm>
            <a:prstGeom prst="straightConnector1">
              <a:avLst/>
            </a:prstGeom>
            <a:noFill/>
            <a:ln cap="flat" cmpd="sng" w="28575">
              <a:solidFill>
                <a:schemeClr val="dk2"/>
              </a:solidFill>
              <a:prstDash val="solid"/>
              <a:round/>
              <a:headEnd len="med" w="med" type="oval"/>
              <a:tailEnd len="med" w="med" type="oval"/>
            </a:ln>
          </p:spPr>
        </p:cxnSp>
        <p:cxnSp>
          <p:nvCxnSpPr>
            <p:cNvPr id="191" name="Google Shape;191;p29"/>
            <p:cNvCxnSpPr/>
            <p:nvPr/>
          </p:nvCxnSpPr>
          <p:spPr>
            <a:xfrm>
              <a:off x="2982750" y="2762675"/>
              <a:ext cx="4230000" cy="0"/>
            </a:xfrm>
            <a:prstGeom prst="straightConnector1">
              <a:avLst/>
            </a:prstGeom>
            <a:noFill/>
            <a:ln cap="flat" cmpd="sng" w="28575">
              <a:solidFill>
                <a:schemeClr val="dk2"/>
              </a:solidFill>
              <a:prstDash val="solid"/>
              <a:round/>
              <a:headEnd len="med" w="med" type="oval"/>
              <a:tailEnd len="med" w="med" type="oval"/>
            </a:ln>
          </p:spPr>
        </p:cxnSp>
        <p:cxnSp>
          <p:nvCxnSpPr>
            <p:cNvPr id="192" name="Google Shape;192;p29"/>
            <p:cNvCxnSpPr/>
            <p:nvPr/>
          </p:nvCxnSpPr>
          <p:spPr>
            <a:xfrm>
              <a:off x="2995700" y="3743800"/>
              <a:ext cx="4230000" cy="0"/>
            </a:xfrm>
            <a:prstGeom prst="straightConnector1">
              <a:avLst/>
            </a:prstGeom>
            <a:noFill/>
            <a:ln cap="flat" cmpd="sng" w="28575">
              <a:solidFill>
                <a:schemeClr val="dk2"/>
              </a:solidFill>
              <a:prstDash val="solid"/>
              <a:round/>
              <a:headEnd len="med" w="med" type="oval"/>
              <a:tailEnd len="med" w="med" type="oval"/>
            </a:ln>
          </p:spPr>
        </p:cxnSp>
        <p:sp>
          <p:nvSpPr>
            <p:cNvPr id="193" name="Google Shape;193;p29"/>
            <p:cNvSpPr txBox="1"/>
            <p:nvPr/>
          </p:nvSpPr>
          <p:spPr>
            <a:xfrm>
              <a:off x="7513388" y="1587000"/>
              <a:ext cx="18315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Don't rely on it</a:t>
              </a:r>
              <a:endParaRPr sz="1800">
                <a:latin typeface="Helvetica Neue Light"/>
                <a:ea typeface="Helvetica Neue Light"/>
                <a:cs typeface="Helvetica Neue Light"/>
                <a:sym typeface="Helvetica Neue Light"/>
              </a:endParaRPr>
            </a:p>
          </p:txBody>
        </p:sp>
        <p:sp>
          <p:nvSpPr>
            <p:cNvPr id="194" name="Google Shape;194;p29"/>
            <p:cNvSpPr txBox="1"/>
            <p:nvPr/>
          </p:nvSpPr>
          <p:spPr>
            <a:xfrm>
              <a:off x="7513388" y="2523875"/>
              <a:ext cx="18315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Monitor and test</a:t>
              </a:r>
              <a:endParaRPr sz="1800">
                <a:latin typeface="Helvetica Neue Light"/>
                <a:ea typeface="Helvetica Neue Light"/>
                <a:cs typeface="Helvetica Neue Light"/>
                <a:sym typeface="Helvetica Neue Light"/>
              </a:endParaRPr>
            </a:p>
          </p:txBody>
        </p:sp>
        <p:sp>
          <p:nvSpPr>
            <p:cNvPr id="195" name="Google Shape;195;p29"/>
            <p:cNvSpPr txBox="1"/>
            <p:nvPr/>
          </p:nvSpPr>
          <p:spPr>
            <a:xfrm>
              <a:off x="7513388" y="3505000"/>
              <a:ext cx="46785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Don't assume it always works</a:t>
              </a:r>
              <a:endParaRPr sz="1800">
                <a:latin typeface="Helvetica Neue Light"/>
                <a:ea typeface="Helvetica Neue Light"/>
                <a:cs typeface="Helvetica Neue Light"/>
                <a:sym typeface="Helvetica Neue Light"/>
              </a:endParaRPr>
            </a:p>
          </p:txBody>
        </p:sp>
        <p:sp>
          <p:nvSpPr>
            <p:cNvPr id="196" name="Google Shape;196;p29"/>
            <p:cNvSpPr txBox="1"/>
            <p:nvPr/>
          </p:nvSpPr>
          <p:spPr>
            <a:xfrm>
              <a:off x="7442375" y="4382175"/>
              <a:ext cx="4678500" cy="4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Helvetica Neue Light"/>
                  <a:ea typeface="Helvetica Neue Light"/>
                  <a:cs typeface="Helvetica Neue Light"/>
                  <a:sym typeface="Helvetica Neue Light"/>
                </a:rPr>
                <a:t>Review procedures and CHANGE THEM</a:t>
              </a:r>
              <a:endParaRPr sz="1800">
                <a:latin typeface="Helvetica Neue Light"/>
                <a:ea typeface="Helvetica Neue Light"/>
                <a:cs typeface="Helvetica Neue Light"/>
                <a:sym typeface="Helvetica Neue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Failure due to loss</a:t>
            </a:r>
            <a:endParaRPr/>
          </a:p>
        </p:txBody>
      </p:sp>
      <p:sp>
        <p:nvSpPr>
          <p:cNvPr id="203" name="Google Shape;203;p30"/>
          <p:cNvSpPr txBox="1"/>
          <p:nvPr>
            <p:ph idx="1" type="body"/>
          </p:nvPr>
        </p:nvSpPr>
        <p:spPr>
          <a:xfrm>
            <a:off x="828000" y="1512000"/>
            <a:ext cx="44814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Hard-drive failures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Power outages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Node crashes</a:t>
            </a:r>
            <a:endParaRPr/>
          </a:p>
          <a:p>
            <a:pPr indent="0" lvl="0" marL="0" rtl="0" algn="l">
              <a:spcBef>
                <a:spcPts val="1000"/>
              </a:spcBef>
              <a:spcAft>
                <a:spcPts val="0"/>
              </a:spcAft>
              <a:buNone/>
            </a:pPr>
            <a:r>
              <a:t/>
            </a:r>
            <a:endParaRPr/>
          </a:p>
        </p:txBody>
      </p:sp>
      <p:sp>
        <p:nvSpPr>
          <p:cNvPr id="204" name="Google Shape;204;p30"/>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5" name="Google Shape;205;p30"/>
          <p:cNvSpPr txBox="1"/>
          <p:nvPr>
            <p:ph idx="1" type="body"/>
          </p:nvPr>
        </p:nvSpPr>
        <p:spPr>
          <a:xfrm>
            <a:off x="6314825" y="1435800"/>
            <a:ext cx="5101500" cy="4680000"/>
          </a:xfrm>
          <a:prstGeom prst="rect">
            <a:avLst/>
          </a:prstGeom>
        </p:spPr>
        <p:txBody>
          <a:bodyPr anchorCtr="0" anchor="ctr" bIns="45700" lIns="90000" spcFirstLastPara="1" rIns="91425" wrap="square" tIns="46800">
            <a:noAutofit/>
          </a:bodyPr>
          <a:lstStyle/>
          <a:p>
            <a:pPr indent="0" lvl="0" marL="0" rtl="0" algn="l">
              <a:spcBef>
                <a:spcPts val="1000"/>
              </a:spcBef>
              <a:spcAft>
                <a:spcPts val="0"/>
              </a:spcAft>
              <a:buNone/>
            </a:pPr>
            <a:r>
              <a:rPr lang="en-US"/>
              <a:t>No </a:t>
            </a:r>
            <a:r>
              <a:rPr b="1" lang="en-US">
                <a:latin typeface="Helvetica Neue"/>
                <a:ea typeface="Helvetica Neue"/>
                <a:cs typeface="Helvetica Neue"/>
                <a:sym typeface="Helvetica Neue"/>
              </a:rPr>
              <a:t>SPOFs</a:t>
            </a:r>
            <a:r>
              <a:rPr lang="en-US"/>
              <a:t>! Replicate everything!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latin typeface="Helvetica Neue"/>
                <a:ea typeface="Helvetica Neue"/>
                <a:cs typeface="Helvetica Neue"/>
                <a:sym typeface="Helvetica Neue"/>
              </a:rPr>
              <a:t>N+2 architecture</a:t>
            </a:r>
            <a:r>
              <a:rPr lang="en-US"/>
              <a:t> means a spare spare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Spread resources across </a:t>
            </a:r>
            <a:r>
              <a:rPr b="1" lang="en-US">
                <a:latin typeface="Helvetica Neue"/>
                <a:ea typeface="Helvetica Neue"/>
                <a:cs typeface="Helvetica Neue"/>
                <a:sym typeface="Helvetica Neue"/>
              </a:rPr>
              <a:t>failure domains</a:t>
            </a:r>
            <a:endParaRPr b="1">
              <a:latin typeface="Helvetica Neue"/>
              <a:ea typeface="Helvetica Neue"/>
              <a:cs typeface="Helvetica Neue"/>
              <a:sym typeface="Helvetica Neue"/>
            </a:endParaRPr>
          </a:p>
        </p:txBody>
      </p:sp>
      <p:grpSp>
        <p:nvGrpSpPr>
          <p:cNvPr id="206" name="Google Shape;206;p30"/>
          <p:cNvGrpSpPr/>
          <p:nvPr/>
        </p:nvGrpSpPr>
        <p:grpSpPr>
          <a:xfrm>
            <a:off x="3785551" y="1330750"/>
            <a:ext cx="1441400" cy="1354899"/>
            <a:chOff x="3404551" y="1711750"/>
            <a:chExt cx="1441400" cy="1354899"/>
          </a:xfrm>
        </p:grpSpPr>
        <p:pic>
          <p:nvPicPr>
            <p:cNvPr id="207" name="Google Shape;207;p30"/>
            <p:cNvPicPr preferRelativeResize="0"/>
            <p:nvPr/>
          </p:nvPicPr>
          <p:blipFill>
            <a:blip r:embed="rId3">
              <a:alphaModFix/>
            </a:blip>
            <a:stretch>
              <a:fillRect/>
            </a:stretch>
          </p:blipFill>
          <p:spPr>
            <a:xfrm>
              <a:off x="3404551" y="1711750"/>
              <a:ext cx="1441400" cy="1354899"/>
            </a:xfrm>
            <a:prstGeom prst="rect">
              <a:avLst/>
            </a:prstGeom>
            <a:noFill/>
            <a:ln>
              <a:noFill/>
            </a:ln>
          </p:spPr>
        </p:pic>
        <p:sp>
          <p:nvSpPr>
            <p:cNvPr id="208" name="Google Shape;208;p30"/>
            <p:cNvSpPr/>
            <p:nvPr/>
          </p:nvSpPr>
          <p:spPr>
            <a:xfrm>
              <a:off x="3806525" y="1850800"/>
              <a:ext cx="393336" cy="298512"/>
            </a:xfrm>
            <a:prstGeom prst="lightningBolt">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30"/>
          <p:cNvSpPr/>
          <p:nvPr/>
        </p:nvSpPr>
        <p:spPr>
          <a:xfrm>
            <a:off x="3653775" y="3119250"/>
            <a:ext cx="833976" cy="618030"/>
          </a:xfrm>
          <a:prstGeom prst="lightningBol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flipH="1">
            <a:off x="4606800" y="3119250"/>
            <a:ext cx="833976" cy="618030"/>
          </a:xfrm>
          <a:prstGeom prst="lightningBol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3570682" y="4825232"/>
            <a:ext cx="1870200" cy="1062000"/>
          </a:xfrm>
          <a:prstGeom prst="roundRect">
            <a:avLst>
              <a:gd fmla="val 16667" name="adj"/>
            </a:avLst>
          </a:prstGeom>
          <a:solidFill>
            <a:srgbClr val="990000">
              <a:alpha val="3154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b="1"/>
          </a:p>
        </p:txBody>
      </p:sp>
      <p:grpSp>
        <p:nvGrpSpPr>
          <p:cNvPr id="212" name="Google Shape;212;p30"/>
          <p:cNvGrpSpPr/>
          <p:nvPr/>
        </p:nvGrpSpPr>
        <p:grpSpPr>
          <a:xfrm>
            <a:off x="3508016" y="4758742"/>
            <a:ext cx="1932781" cy="1128410"/>
            <a:chOff x="6463475" y="3069425"/>
            <a:chExt cx="2349600" cy="1293900"/>
          </a:xfrm>
        </p:grpSpPr>
        <p:sp>
          <p:nvSpPr>
            <p:cNvPr id="213" name="Google Shape;213;p30"/>
            <p:cNvSpPr/>
            <p:nvPr/>
          </p:nvSpPr>
          <p:spPr>
            <a:xfrm>
              <a:off x="6539675" y="3145625"/>
              <a:ext cx="2273400" cy="1217700"/>
            </a:xfrm>
            <a:prstGeom prst="roundRect">
              <a:avLst>
                <a:gd fmla="val 16667" name="adj"/>
              </a:avLst>
            </a:prstGeom>
            <a:solidFill>
              <a:srgbClr val="990000">
                <a:alpha val="3154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b="1"/>
            </a:p>
          </p:txBody>
        </p:sp>
        <p:grpSp>
          <p:nvGrpSpPr>
            <p:cNvPr id="214" name="Google Shape;214;p30"/>
            <p:cNvGrpSpPr/>
            <p:nvPr/>
          </p:nvGrpSpPr>
          <p:grpSpPr>
            <a:xfrm>
              <a:off x="6463475" y="3069425"/>
              <a:ext cx="2273389" cy="1217700"/>
              <a:chOff x="4472750" y="3129000"/>
              <a:chExt cx="1754700" cy="1217700"/>
            </a:xfrm>
          </p:grpSpPr>
          <p:sp>
            <p:nvSpPr>
              <p:cNvPr id="215" name="Google Shape;215;p30"/>
              <p:cNvSpPr/>
              <p:nvPr/>
            </p:nvSpPr>
            <p:spPr>
              <a:xfrm>
                <a:off x="4472750" y="3129000"/>
                <a:ext cx="1754700" cy="1217700"/>
              </a:xfrm>
              <a:prstGeom prst="roundRect">
                <a:avLst>
                  <a:gd fmla="val 16667" name="adj"/>
                </a:avLst>
              </a:pr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CCCCCC"/>
                  </a:solidFill>
                </a:endParaRPr>
              </a:p>
              <a:p>
                <a:pPr indent="0" lvl="0" marL="0" rtl="0" algn="ctr">
                  <a:spcBef>
                    <a:spcPts val="0"/>
                  </a:spcBef>
                  <a:spcAft>
                    <a:spcPts val="0"/>
                  </a:spcAft>
                  <a:buNone/>
                </a:pPr>
                <a:r>
                  <a:rPr b="1" lang="en-US">
                    <a:solidFill>
                      <a:srgbClr val="CCCCCC"/>
                    </a:solidFill>
                  </a:rPr>
                  <a:t>Node</a:t>
                </a:r>
                <a:endParaRPr b="1">
                  <a:solidFill>
                    <a:srgbClr val="CCCCCC"/>
                  </a:solidFill>
                </a:endParaRPr>
              </a:p>
            </p:txBody>
          </p:sp>
          <p:sp>
            <p:nvSpPr>
              <p:cNvPr id="216" name="Google Shape;216;p30"/>
              <p:cNvSpPr/>
              <p:nvPr/>
            </p:nvSpPr>
            <p:spPr>
              <a:xfrm>
                <a:off x="4603443" y="3244314"/>
                <a:ext cx="290100" cy="330300"/>
              </a:xfrm>
              <a:prstGeom prst="snip1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CCCCCC"/>
                    </a:solidFill>
                  </a:rPr>
                  <a:t>App</a:t>
                </a:r>
                <a:endParaRPr b="1" sz="600">
                  <a:solidFill>
                    <a:srgbClr val="CCCCCC"/>
                  </a:solidFill>
                </a:endParaRPr>
              </a:p>
            </p:txBody>
          </p:sp>
        </p:grpSp>
      </p:grpSp>
      <p:grpSp>
        <p:nvGrpSpPr>
          <p:cNvPr id="217" name="Google Shape;217;p30"/>
          <p:cNvGrpSpPr/>
          <p:nvPr/>
        </p:nvGrpSpPr>
        <p:grpSpPr>
          <a:xfrm>
            <a:off x="3509980" y="4758741"/>
            <a:ext cx="1870159" cy="1061956"/>
            <a:chOff x="4474429" y="3129000"/>
            <a:chExt cx="1754700" cy="1217700"/>
          </a:xfrm>
        </p:grpSpPr>
        <p:sp>
          <p:nvSpPr>
            <p:cNvPr id="218" name="Google Shape;218;p30"/>
            <p:cNvSpPr/>
            <p:nvPr/>
          </p:nvSpPr>
          <p:spPr>
            <a:xfrm>
              <a:off x="4474429" y="3129000"/>
              <a:ext cx="1754700" cy="1217700"/>
            </a:xfrm>
            <a:prstGeom prst="roundRect">
              <a:avLst>
                <a:gd fmla="val 16667" name="adj"/>
              </a:avLst>
            </a:prstGeom>
            <a:solidFill>
              <a:srgbClr val="990000">
                <a:alpha val="31540"/>
              </a:srgbClr>
            </a:solidFill>
            <a:ln cap="flat" cmpd="sng" w="28575">
              <a:solidFill>
                <a:srgbClr val="DD7E6B"/>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DD7E6B"/>
                </a:solidFill>
              </a:endParaRPr>
            </a:p>
            <a:p>
              <a:pPr indent="0" lvl="0" marL="0" rtl="0" algn="ctr">
                <a:spcBef>
                  <a:spcPts val="0"/>
                </a:spcBef>
                <a:spcAft>
                  <a:spcPts val="0"/>
                </a:spcAft>
                <a:buNone/>
              </a:pPr>
              <a:r>
                <a:rPr b="1" lang="en-US">
                  <a:solidFill>
                    <a:srgbClr val="DD7E6B"/>
                  </a:solidFill>
                </a:rPr>
                <a:t>Node</a:t>
              </a:r>
              <a:endParaRPr b="1">
                <a:solidFill>
                  <a:srgbClr val="DD7E6B"/>
                </a:solidFill>
              </a:endParaRPr>
            </a:p>
          </p:txBody>
        </p:sp>
        <p:sp>
          <p:nvSpPr>
            <p:cNvPr id="219" name="Google Shape;219;p30"/>
            <p:cNvSpPr/>
            <p:nvPr/>
          </p:nvSpPr>
          <p:spPr>
            <a:xfrm>
              <a:off x="4603443" y="3244314"/>
              <a:ext cx="290100" cy="330300"/>
            </a:xfrm>
            <a:prstGeom prst="snip1Rect">
              <a:avLst>
                <a:gd fmla="val 16667" name="adj"/>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00">
                  <a:solidFill>
                    <a:srgbClr val="DD7E6B"/>
                  </a:solidFill>
                </a:rPr>
                <a:t>App</a:t>
              </a:r>
              <a:endParaRPr b="1" sz="600">
                <a:solidFill>
                  <a:srgbClr val="DD7E6B"/>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Chaos Engineering</a:t>
            </a:r>
            <a:endParaRPr/>
          </a:p>
        </p:txBody>
      </p:sp>
      <p:sp>
        <p:nvSpPr>
          <p:cNvPr id="226" name="Google Shape;226;p31"/>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Controlled burns in your system can show you how it copes with failure.</a:t>
            </a:r>
            <a:endParaRPr/>
          </a:p>
        </p:txBody>
      </p:sp>
      <p:sp>
        <p:nvSpPr>
          <p:cNvPr id="227" name="Google Shape;227;p31"/>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8" name="Google Shape;228;p31"/>
          <p:cNvPicPr preferRelativeResize="0"/>
          <p:nvPr/>
        </p:nvPicPr>
        <p:blipFill>
          <a:blip r:embed="rId3">
            <a:alphaModFix/>
          </a:blip>
          <a:stretch>
            <a:fillRect/>
          </a:stretch>
        </p:blipFill>
        <p:spPr>
          <a:xfrm>
            <a:off x="2912529" y="2413000"/>
            <a:ext cx="6366931" cy="3581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Failure due to overload</a:t>
            </a:r>
            <a:endParaRPr/>
          </a:p>
        </p:txBody>
      </p:sp>
      <p:sp>
        <p:nvSpPr>
          <p:cNvPr id="235" name="Google Shape;235;p32"/>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When too much of a good thing (or bad thing) impacts your system.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Overload sources such as too many requests per second, too much data, or too much computing can lead to crashes, thrashes, and zombies.</a:t>
            </a:r>
            <a:endParaRPr/>
          </a:p>
        </p:txBody>
      </p:sp>
      <p:sp>
        <p:nvSpPr>
          <p:cNvPr id="236" name="Google Shape;236;p32"/>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Loss failures may cause overload</a:t>
            </a:r>
            <a:endParaRPr/>
          </a:p>
        </p:txBody>
      </p:sp>
      <p:sp>
        <p:nvSpPr>
          <p:cNvPr id="243" name="Google Shape;243;p33"/>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244" name="Google Shape;244;p33"/>
          <p:cNvGrpSpPr/>
          <p:nvPr/>
        </p:nvGrpSpPr>
        <p:grpSpPr>
          <a:xfrm>
            <a:off x="1528950" y="4556200"/>
            <a:ext cx="2710805" cy="1418578"/>
            <a:chOff x="1053477" y="3222201"/>
            <a:chExt cx="3633300" cy="1608000"/>
          </a:xfrm>
        </p:grpSpPr>
        <p:sp>
          <p:nvSpPr>
            <p:cNvPr id="245" name="Google Shape;245;p33"/>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46" name="Google Shape;246;p33"/>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47" name="Google Shape;247;p33"/>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grpSp>
        <p:nvGrpSpPr>
          <p:cNvPr id="248" name="Google Shape;248;p33"/>
          <p:cNvGrpSpPr/>
          <p:nvPr/>
        </p:nvGrpSpPr>
        <p:grpSpPr>
          <a:xfrm>
            <a:off x="4911950" y="4556200"/>
            <a:ext cx="2710805" cy="1418578"/>
            <a:chOff x="1053477" y="3222201"/>
            <a:chExt cx="3633300" cy="1608000"/>
          </a:xfrm>
        </p:grpSpPr>
        <p:sp>
          <p:nvSpPr>
            <p:cNvPr id="249" name="Google Shape;249;p33"/>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50" name="Google Shape;250;p33"/>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51" name="Google Shape;251;p33"/>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grpSp>
        <p:nvGrpSpPr>
          <p:cNvPr id="252" name="Google Shape;252;p33"/>
          <p:cNvGrpSpPr/>
          <p:nvPr/>
        </p:nvGrpSpPr>
        <p:grpSpPr>
          <a:xfrm>
            <a:off x="8294950" y="4556200"/>
            <a:ext cx="2710805" cy="1418578"/>
            <a:chOff x="1053477" y="3222201"/>
            <a:chExt cx="3633300" cy="1608000"/>
          </a:xfrm>
        </p:grpSpPr>
        <p:sp>
          <p:nvSpPr>
            <p:cNvPr id="253" name="Google Shape;253;p33"/>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54" name="Google Shape;254;p33"/>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55" name="Google Shape;255;p33"/>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sp>
        <p:nvSpPr>
          <p:cNvPr id="256" name="Google Shape;256;p33"/>
          <p:cNvSpPr txBox="1"/>
          <p:nvPr/>
        </p:nvSpPr>
        <p:spPr>
          <a:xfrm>
            <a:off x="1812000"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57" name="Google Shape;257;p33"/>
          <p:cNvSpPr txBox="1"/>
          <p:nvPr/>
        </p:nvSpPr>
        <p:spPr>
          <a:xfrm>
            <a:off x="5183375"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58" name="Google Shape;258;p33"/>
          <p:cNvSpPr txBox="1"/>
          <p:nvPr/>
        </p:nvSpPr>
        <p:spPr>
          <a:xfrm>
            <a:off x="8554750"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59" name="Google Shape;259;p33"/>
          <p:cNvSpPr/>
          <p:nvPr/>
        </p:nvSpPr>
        <p:spPr>
          <a:xfrm>
            <a:off x="4562925" y="1686550"/>
            <a:ext cx="3399000" cy="9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Load Balancer</a:t>
            </a:r>
            <a:endParaRPr/>
          </a:p>
        </p:txBody>
      </p:sp>
      <p:cxnSp>
        <p:nvCxnSpPr>
          <p:cNvPr id="260" name="Google Shape;260;p33"/>
          <p:cNvCxnSpPr>
            <a:stCxn id="259" idx="2"/>
            <a:endCxn id="245" idx="0"/>
          </p:cNvCxnSpPr>
          <p:nvPr/>
        </p:nvCxnSpPr>
        <p:spPr>
          <a:xfrm rot="5400000">
            <a:off x="3592575" y="1886500"/>
            <a:ext cx="1961700" cy="3378000"/>
          </a:xfrm>
          <a:prstGeom prst="bentConnector3">
            <a:avLst>
              <a:gd fmla="val 49996" name="adj1"/>
            </a:avLst>
          </a:prstGeom>
          <a:noFill/>
          <a:ln cap="flat" cmpd="sng" w="28575">
            <a:solidFill>
              <a:schemeClr val="dk2"/>
            </a:solidFill>
            <a:prstDash val="solid"/>
            <a:round/>
            <a:headEnd len="med" w="med" type="none"/>
            <a:tailEnd len="med" w="med" type="triangle"/>
          </a:ln>
        </p:spPr>
      </p:cxnSp>
      <p:cxnSp>
        <p:nvCxnSpPr>
          <p:cNvPr id="261" name="Google Shape;261;p33"/>
          <p:cNvCxnSpPr>
            <a:stCxn id="259" idx="2"/>
            <a:endCxn id="249" idx="0"/>
          </p:cNvCxnSpPr>
          <p:nvPr/>
        </p:nvCxnSpPr>
        <p:spPr>
          <a:xfrm flipH="1" rot="-5400000">
            <a:off x="5283975" y="3573100"/>
            <a:ext cx="1961700" cy="4800"/>
          </a:xfrm>
          <a:prstGeom prst="bentConnector3">
            <a:avLst>
              <a:gd fmla="val 49996" name="adj1"/>
            </a:avLst>
          </a:prstGeom>
          <a:noFill/>
          <a:ln cap="flat" cmpd="sng" w="28575">
            <a:solidFill>
              <a:schemeClr val="dk2"/>
            </a:solidFill>
            <a:prstDash val="solid"/>
            <a:round/>
            <a:headEnd len="med" w="med" type="none"/>
            <a:tailEnd len="med" w="med" type="triangle"/>
          </a:ln>
        </p:spPr>
      </p:cxnSp>
      <p:cxnSp>
        <p:nvCxnSpPr>
          <p:cNvPr id="262" name="Google Shape;262;p33"/>
          <p:cNvCxnSpPr>
            <a:stCxn id="259" idx="2"/>
            <a:endCxn id="253" idx="0"/>
          </p:cNvCxnSpPr>
          <p:nvPr/>
        </p:nvCxnSpPr>
        <p:spPr>
          <a:xfrm flipH="1" rot="-5400000">
            <a:off x="6975525" y="1881550"/>
            <a:ext cx="1961700" cy="3387900"/>
          </a:xfrm>
          <a:prstGeom prst="bentConnector3">
            <a:avLst>
              <a:gd fmla="val 49996" name="adj1"/>
            </a:avLst>
          </a:prstGeom>
          <a:noFill/>
          <a:ln cap="flat" cmpd="sng" w="28575">
            <a:solidFill>
              <a:schemeClr val="dk2"/>
            </a:solidFill>
            <a:prstDash val="solid"/>
            <a:round/>
            <a:headEnd len="med" w="med" type="none"/>
            <a:tailEnd len="med" w="med" type="triangle"/>
          </a:ln>
        </p:spPr>
      </p:cxnSp>
      <p:sp>
        <p:nvSpPr>
          <p:cNvPr id="263" name="Google Shape;263;p33"/>
          <p:cNvSpPr txBox="1"/>
          <p:nvPr/>
        </p:nvSpPr>
        <p:spPr>
          <a:xfrm>
            <a:off x="3034000" y="39199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800</a:t>
            </a:r>
            <a:endParaRPr>
              <a:latin typeface="Helvetica Neue Light"/>
              <a:ea typeface="Helvetica Neue Light"/>
              <a:cs typeface="Helvetica Neue Light"/>
              <a:sym typeface="Helvetica Neue Light"/>
            </a:endParaRPr>
          </a:p>
        </p:txBody>
      </p:sp>
      <p:sp>
        <p:nvSpPr>
          <p:cNvPr id="264" name="Google Shape;264;p33"/>
          <p:cNvSpPr txBox="1"/>
          <p:nvPr/>
        </p:nvSpPr>
        <p:spPr>
          <a:xfrm>
            <a:off x="6388900" y="38616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800</a:t>
            </a:r>
            <a:endParaRPr>
              <a:latin typeface="Helvetica Neue Light"/>
              <a:ea typeface="Helvetica Neue Light"/>
              <a:cs typeface="Helvetica Neue Light"/>
              <a:sym typeface="Helvetica Neue Light"/>
            </a:endParaRPr>
          </a:p>
        </p:txBody>
      </p:sp>
      <p:sp>
        <p:nvSpPr>
          <p:cNvPr id="265" name="Google Shape;265;p33"/>
          <p:cNvSpPr txBox="1"/>
          <p:nvPr/>
        </p:nvSpPr>
        <p:spPr>
          <a:xfrm>
            <a:off x="9743800" y="38616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800</a:t>
            </a:r>
            <a:endParaRPr>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Loss failures may cause overload</a:t>
            </a:r>
            <a:endParaRPr/>
          </a:p>
        </p:txBody>
      </p:sp>
      <p:sp>
        <p:nvSpPr>
          <p:cNvPr id="272" name="Google Shape;272;p34"/>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273" name="Google Shape;273;p34"/>
          <p:cNvGrpSpPr/>
          <p:nvPr/>
        </p:nvGrpSpPr>
        <p:grpSpPr>
          <a:xfrm>
            <a:off x="1528950" y="4556200"/>
            <a:ext cx="2710805" cy="1418578"/>
            <a:chOff x="1053477" y="3222201"/>
            <a:chExt cx="3633300" cy="1608000"/>
          </a:xfrm>
        </p:grpSpPr>
        <p:sp>
          <p:nvSpPr>
            <p:cNvPr id="274" name="Google Shape;274;p34"/>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75" name="Google Shape;275;p34"/>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76" name="Google Shape;276;p34"/>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grpSp>
        <p:nvGrpSpPr>
          <p:cNvPr id="277" name="Google Shape;277;p34"/>
          <p:cNvGrpSpPr/>
          <p:nvPr/>
        </p:nvGrpSpPr>
        <p:grpSpPr>
          <a:xfrm>
            <a:off x="4911950" y="4556200"/>
            <a:ext cx="2710805" cy="1418578"/>
            <a:chOff x="1053477" y="3222201"/>
            <a:chExt cx="3633300" cy="1608000"/>
          </a:xfrm>
        </p:grpSpPr>
        <p:sp>
          <p:nvSpPr>
            <p:cNvPr id="278" name="Google Shape;278;p34"/>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79" name="Google Shape;279;p34"/>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80" name="Google Shape;280;p34"/>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grpSp>
        <p:nvGrpSpPr>
          <p:cNvPr id="281" name="Google Shape;281;p34"/>
          <p:cNvGrpSpPr/>
          <p:nvPr/>
        </p:nvGrpSpPr>
        <p:grpSpPr>
          <a:xfrm>
            <a:off x="8294950" y="4556200"/>
            <a:ext cx="2710805" cy="1418578"/>
            <a:chOff x="1053477" y="3222201"/>
            <a:chExt cx="3633300" cy="1608000"/>
          </a:xfrm>
        </p:grpSpPr>
        <p:sp>
          <p:nvSpPr>
            <p:cNvPr id="282" name="Google Shape;282;p34"/>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283" name="Google Shape;283;p34"/>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84" name="Google Shape;284;p34"/>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BF9000"/>
                  </a:solidFill>
                </a:rPr>
                <a:t>App</a:t>
              </a:r>
              <a:endParaRPr b="1" sz="3000">
                <a:solidFill>
                  <a:srgbClr val="BF9000"/>
                </a:solidFill>
              </a:endParaRPr>
            </a:p>
          </p:txBody>
        </p:sp>
      </p:grpSp>
      <p:sp>
        <p:nvSpPr>
          <p:cNvPr id="285" name="Google Shape;285;p34"/>
          <p:cNvSpPr txBox="1"/>
          <p:nvPr/>
        </p:nvSpPr>
        <p:spPr>
          <a:xfrm>
            <a:off x="1812000"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86" name="Google Shape;286;p34"/>
          <p:cNvSpPr txBox="1"/>
          <p:nvPr/>
        </p:nvSpPr>
        <p:spPr>
          <a:xfrm>
            <a:off x="5183375"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87" name="Google Shape;287;p34"/>
          <p:cNvSpPr txBox="1"/>
          <p:nvPr/>
        </p:nvSpPr>
        <p:spPr>
          <a:xfrm>
            <a:off x="8554750" y="6080850"/>
            <a:ext cx="21912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1000 requests/sec max</a:t>
            </a:r>
            <a:endParaRPr>
              <a:latin typeface="Helvetica Neue Light"/>
              <a:ea typeface="Helvetica Neue Light"/>
              <a:cs typeface="Helvetica Neue Light"/>
              <a:sym typeface="Helvetica Neue Light"/>
            </a:endParaRPr>
          </a:p>
        </p:txBody>
      </p:sp>
      <p:sp>
        <p:nvSpPr>
          <p:cNvPr id="288" name="Google Shape;288;p34"/>
          <p:cNvSpPr/>
          <p:nvPr/>
        </p:nvSpPr>
        <p:spPr>
          <a:xfrm>
            <a:off x="4562925" y="1686550"/>
            <a:ext cx="3399000" cy="9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Load Balancer</a:t>
            </a:r>
            <a:endParaRPr/>
          </a:p>
        </p:txBody>
      </p:sp>
      <p:cxnSp>
        <p:nvCxnSpPr>
          <p:cNvPr id="289" name="Google Shape;289;p34"/>
          <p:cNvCxnSpPr>
            <a:stCxn id="288" idx="2"/>
            <a:endCxn id="274" idx="0"/>
          </p:cNvCxnSpPr>
          <p:nvPr/>
        </p:nvCxnSpPr>
        <p:spPr>
          <a:xfrm rot="5400000">
            <a:off x="3592575" y="1886500"/>
            <a:ext cx="1961700" cy="3378000"/>
          </a:xfrm>
          <a:prstGeom prst="bentConnector3">
            <a:avLst>
              <a:gd fmla="val 49996" name="adj1"/>
            </a:avLst>
          </a:prstGeom>
          <a:noFill/>
          <a:ln cap="flat" cmpd="sng" w="28575">
            <a:solidFill>
              <a:schemeClr val="dk2"/>
            </a:solidFill>
            <a:prstDash val="solid"/>
            <a:round/>
            <a:headEnd len="med" w="med" type="none"/>
            <a:tailEnd len="med" w="med" type="triangle"/>
          </a:ln>
        </p:spPr>
      </p:cxnSp>
      <p:cxnSp>
        <p:nvCxnSpPr>
          <p:cNvPr id="290" name="Google Shape;290;p34"/>
          <p:cNvCxnSpPr>
            <a:stCxn id="288" idx="2"/>
            <a:endCxn id="278" idx="0"/>
          </p:cNvCxnSpPr>
          <p:nvPr/>
        </p:nvCxnSpPr>
        <p:spPr>
          <a:xfrm flipH="1" rot="-5400000">
            <a:off x="5283975" y="3573100"/>
            <a:ext cx="1961700" cy="4800"/>
          </a:xfrm>
          <a:prstGeom prst="bentConnector3">
            <a:avLst>
              <a:gd fmla="val 49996" name="adj1"/>
            </a:avLst>
          </a:prstGeom>
          <a:noFill/>
          <a:ln cap="flat" cmpd="sng" w="28575">
            <a:solidFill>
              <a:schemeClr val="dk2"/>
            </a:solidFill>
            <a:prstDash val="solid"/>
            <a:round/>
            <a:headEnd len="med" w="med" type="none"/>
            <a:tailEnd len="med" w="med" type="triangle"/>
          </a:ln>
        </p:spPr>
      </p:cxnSp>
      <p:cxnSp>
        <p:nvCxnSpPr>
          <p:cNvPr id="291" name="Google Shape;291;p34"/>
          <p:cNvCxnSpPr>
            <a:stCxn id="288" idx="2"/>
            <a:endCxn id="282" idx="0"/>
          </p:cNvCxnSpPr>
          <p:nvPr/>
        </p:nvCxnSpPr>
        <p:spPr>
          <a:xfrm flipH="1" rot="-5400000">
            <a:off x="6975525" y="1881550"/>
            <a:ext cx="1961700" cy="3387900"/>
          </a:xfrm>
          <a:prstGeom prst="bentConnector3">
            <a:avLst>
              <a:gd fmla="val 49996" name="adj1"/>
            </a:avLst>
          </a:prstGeom>
          <a:noFill/>
          <a:ln cap="flat" cmpd="sng" w="28575">
            <a:solidFill>
              <a:schemeClr val="dk2"/>
            </a:solidFill>
            <a:prstDash val="solid"/>
            <a:round/>
            <a:headEnd len="med" w="med" type="none"/>
            <a:tailEnd len="med" w="med" type="triangle"/>
          </a:ln>
        </p:spPr>
      </p:cxnSp>
      <p:sp>
        <p:nvSpPr>
          <p:cNvPr id="292" name="Google Shape;292;p34"/>
          <p:cNvSpPr txBox="1"/>
          <p:nvPr/>
        </p:nvSpPr>
        <p:spPr>
          <a:xfrm>
            <a:off x="3034000" y="39199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12</a:t>
            </a:r>
            <a:r>
              <a:rPr lang="en-US">
                <a:latin typeface="Helvetica Neue Light"/>
                <a:ea typeface="Helvetica Neue Light"/>
                <a:cs typeface="Helvetica Neue Light"/>
                <a:sym typeface="Helvetica Neue Light"/>
              </a:rPr>
              <a:t>00</a:t>
            </a:r>
            <a:endParaRPr>
              <a:latin typeface="Helvetica Neue Light"/>
              <a:ea typeface="Helvetica Neue Light"/>
              <a:cs typeface="Helvetica Neue Light"/>
              <a:sym typeface="Helvetica Neue Light"/>
            </a:endParaRPr>
          </a:p>
        </p:txBody>
      </p:sp>
      <p:sp>
        <p:nvSpPr>
          <p:cNvPr id="293" name="Google Shape;293;p34"/>
          <p:cNvSpPr txBox="1"/>
          <p:nvPr/>
        </p:nvSpPr>
        <p:spPr>
          <a:xfrm>
            <a:off x="6388900" y="38616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120</a:t>
            </a:r>
            <a:r>
              <a:rPr lang="en-US">
                <a:latin typeface="Helvetica Neue Light"/>
                <a:ea typeface="Helvetica Neue Light"/>
                <a:cs typeface="Helvetica Neue Light"/>
                <a:sym typeface="Helvetica Neue Light"/>
              </a:rPr>
              <a:t>0</a:t>
            </a:r>
            <a:endParaRPr>
              <a:latin typeface="Helvetica Neue Light"/>
              <a:ea typeface="Helvetica Neue Light"/>
              <a:cs typeface="Helvetica Neue Light"/>
              <a:sym typeface="Helvetica Neue Light"/>
            </a:endParaRPr>
          </a:p>
        </p:txBody>
      </p:sp>
      <p:sp>
        <p:nvSpPr>
          <p:cNvPr id="294" name="Google Shape;294;p34"/>
          <p:cNvSpPr txBox="1"/>
          <p:nvPr/>
        </p:nvSpPr>
        <p:spPr>
          <a:xfrm>
            <a:off x="9743800" y="3861600"/>
            <a:ext cx="716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0</a:t>
            </a:r>
            <a:endParaRPr>
              <a:latin typeface="Helvetica Neue Light"/>
              <a:ea typeface="Helvetica Neue Light"/>
              <a:cs typeface="Helvetica Neue Light"/>
              <a:sym typeface="Helvetica Neue Light"/>
            </a:endParaRPr>
          </a:p>
        </p:txBody>
      </p:sp>
      <p:sp>
        <p:nvSpPr>
          <p:cNvPr id="295" name="Google Shape;295;p34"/>
          <p:cNvSpPr/>
          <p:nvPr/>
        </p:nvSpPr>
        <p:spPr>
          <a:xfrm>
            <a:off x="8294950" y="4556202"/>
            <a:ext cx="2710800" cy="1418700"/>
          </a:xfrm>
          <a:prstGeom prst="roundRect">
            <a:avLst>
              <a:gd fmla="val 16667" name="adj"/>
            </a:avLst>
          </a:prstGeom>
          <a:solidFill>
            <a:srgbClr val="990000">
              <a:alpha val="31540"/>
            </a:srgbClr>
          </a:solidFill>
          <a:ln cap="flat" cmpd="sng" w="28575">
            <a:solidFill>
              <a:srgbClr val="DD7E6B"/>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DD7E6B"/>
              </a:solidFill>
            </a:endParaRPr>
          </a:p>
          <a:p>
            <a:pPr indent="0" lvl="0" marL="0" rtl="0" algn="ctr">
              <a:spcBef>
                <a:spcPts val="0"/>
              </a:spcBef>
              <a:spcAft>
                <a:spcPts val="0"/>
              </a:spcAft>
              <a:buNone/>
            </a:pPr>
            <a:r>
              <a:t/>
            </a:r>
            <a:endParaRPr b="1">
              <a:solidFill>
                <a:srgbClr val="DD7E6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Site Reliability Engineering</a:t>
            </a:r>
            <a:endParaRPr/>
          </a:p>
        </p:txBody>
      </p:sp>
      <p:sp>
        <p:nvSpPr>
          <p:cNvPr id="77" name="Google Shape;77;p17"/>
          <p:cNvSpPr txBox="1"/>
          <p:nvPr>
            <p:ph idx="1" type="body"/>
          </p:nvPr>
        </p:nvSpPr>
        <p:spPr>
          <a:xfrm>
            <a:off x="828000" y="1512000"/>
            <a:ext cx="5268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Site reliability engineering is like you took software developers and made them sys admins. You end up with everything as code.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main goals are to create scalable and highly reliable software systems</a:t>
            </a:r>
            <a:endParaRPr/>
          </a:p>
        </p:txBody>
      </p:sp>
      <p:sp>
        <p:nvSpPr>
          <p:cNvPr id="78" name="Google Shape;78;p17"/>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79" name="Google Shape;79;p17"/>
          <p:cNvPicPr preferRelativeResize="0"/>
          <p:nvPr/>
        </p:nvPicPr>
        <p:blipFill>
          <a:blip r:embed="rId3">
            <a:alphaModFix/>
          </a:blip>
          <a:stretch>
            <a:fillRect/>
          </a:stretch>
        </p:blipFill>
        <p:spPr>
          <a:xfrm>
            <a:off x="6248400" y="1384500"/>
            <a:ext cx="5777127" cy="50004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Incast (fan in) overloads</a:t>
            </a:r>
            <a:endParaRPr/>
          </a:p>
        </p:txBody>
      </p:sp>
      <p:sp>
        <p:nvSpPr>
          <p:cNvPr id="302" name="Google Shape;302;p35"/>
          <p:cNvSpPr txBox="1"/>
          <p:nvPr>
            <p:ph idx="1" type="body"/>
          </p:nvPr>
        </p:nvSpPr>
        <p:spPr>
          <a:xfrm>
            <a:off x="828000" y="1512000"/>
            <a:ext cx="10512000" cy="9753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So your workers scale, cool, but what about your frontend?</a:t>
            </a:r>
            <a:endParaRPr/>
          </a:p>
        </p:txBody>
      </p:sp>
      <p:sp>
        <p:nvSpPr>
          <p:cNvPr id="303" name="Google Shape;303;p35"/>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pSp>
        <p:nvGrpSpPr>
          <p:cNvPr id="304" name="Google Shape;304;p35"/>
          <p:cNvGrpSpPr/>
          <p:nvPr/>
        </p:nvGrpSpPr>
        <p:grpSpPr>
          <a:xfrm>
            <a:off x="363156" y="4832878"/>
            <a:ext cx="2155274" cy="1127851"/>
            <a:chOff x="1053477" y="3222201"/>
            <a:chExt cx="3633300" cy="1608000"/>
          </a:xfrm>
        </p:grpSpPr>
        <p:sp>
          <p:nvSpPr>
            <p:cNvPr id="305" name="Google Shape;305;p35"/>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306" name="Google Shape;306;p35"/>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07" name="Google Shape;307;p35"/>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BF9000"/>
                  </a:solidFill>
                </a:rPr>
                <a:t>Backend 1</a:t>
              </a:r>
              <a:endParaRPr b="1" sz="1800">
                <a:solidFill>
                  <a:srgbClr val="BF9000"/>
                </a:solidFill>
              </a:endParaRPr>
            </a:p>
          </p:txBody>
        </p:sp>
      </p:grpSp>
      <p:grpSp>
        <p:nvGrpSpPr>
          <p:cNvPr id="308" name="Google Shape;308;p35"/>
          <p:cNvGrpSpPr/>
          <p:nvPr/>
        </p:nvGrpSpPr>
        <p:grpSpPr>
          <a:xfrm>
            <a:off x="3052843" y="4832878"/>
            <a:ext cx="2155274" cy="1127851"/>
            <a:chOff x="1053477" y="3222201"/>
            <a:chExt cx="3633300" cy="1608000"/>
          </a:xfrm>
        </p:grpSpPr>
        <p:sp>
          <p:nvSpPr>
            <p:cNvPr id="309" name="Google Shape;309;p35"/>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310" name="Google Shape;310;p35"/>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11" name="Google Shape;311;p35"/>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BF9000"/>
                  </a:solidFill>
                </a:rPr>
                <a:t>Backend 2</a:t>
              </a:r>
              <a:endParaRPr b="1" sz="1800">
                <a:solidFill>
                  <a:srgbClr val="BF9000"/>
                </a:solidFill>
              </a:endParaRPr>
            </a:p>
          </p:txBody>
        </p:sp>
      </p:grpSp>
      <p:grpSp>
        <p:nvGrpSpPr>
          <p:cNvPr id="312" name="Google Shape;312;p35"/>
          <p:cNvGrpSpPr/>
          <p:nvPr/>
        </p:nvGrpSpPr>
        <p:grpSpPr>
          <a:xfrm>
            <a:off x="5742530" y="4832878"/>
            <a:ext cx="2155274" cy="1127851"/>
            <a:chOff x="1053477" y="3222201"/>
            <a:chExt cx="3633300" cy="1608000"/>
          </a:xfrm>
        </p:grpSpPr>
        <p:sp>
          <p:nvSpPr>
            <p:cNvPr id="313" name="Google Shape;313;p35"/>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314" name="Google Shape;314;p35"/>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15" name="Google Shape;315;p35"/>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BF9000"/>
                  </a:solidFill>
                </a:rPr>
                <a:t>Backend 3</a:t>
              </a:r>
              <a:endParaRPr b="1" sz="1800">
                <a:solidFill>
                  <a:srgbClr val="BF9000"/>
                </a:solidFill>
              </a:endParaRPr>
            </a:p>
          </p:txBody>
        </p:sp>
      </p:grpSp>
      <p:grpSp>
        <p:nvGrpSpPr>
          <p:cNvPr id="316" name="Google Shape;316;p35"/>
          <p:cNvGrpSpPr/>
          <p:nvPr/>
        </p:nvGrpSpPr>
        <p:grpSpPr>
          <a:xfrm>
            <a:off x="9184730" y="4832878"/>
            <a:ext cx="2155274" cy="1127851"/>
            <a:chOff x="1053477" y="3222201"/>
            <a:chExt cx="3633300" cy="1608000"/>
          </a:xfrm>
        </p:grpSpPr>
        <p:sp>
          <p:nvSpPr>
            <p:cNvPr id="317" name="Google Shape;317;p35"/>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318" name="Google Shape;318;p35"/>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19" name="Google Shape;319;p35"/>
            <p:cNvSpPr/>
            <p:nvPr/>
          </p:nvSpPr>
          <p:spPr>
            <a:xfrm>
              <a:off x="1571025" y="3789802"/>
              <a:ext cx="2594700" cy="609000"/>
            </a:xfrm>
            <a:prstGeom prst="snip1Rect">
              <a:avLst>
                <a:gd fmla="val 16667" name="adj"/>
              </a:avLst>
            </a:prstGeom>
            <a:solidFill>
              <a:srgbClr val="F1C232"/>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BF9000"/>
                  </a:solidFill>
                </a:rPr>
                <a:t>Backend N</a:t>
              </a:r>
              <a:endParaRPr b="1" sz="1800">
                <a:solidFill>
                  <a:srgbClr val="BF9000"/>
                </a:solidFill>
              </a:endParaRPr>
            </a:p>
          </p:txBody>
        </p:sp>
      </p:grpSp>
      <p:sp>
        <p:nvSpPr>
          <p:cNvPr id="320" name="Google Shape;320;p35"/>
          <p:cNvSpPr txBox="1"/>
          <p:nvPr/>
        </p:nvSpPr>
        <p:spPr>
          <a:xfrm>
            <a:off x="8202950" y="5282350"/>
            <a:ext cx="6684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latin typeface="Helvetica Neue"/>
                <a:ea typeface="Helvetica Neue"/>
                <a:cs typeface="Helvetica Neue"/>
                <a:sym typeface="Helvetica Neue"/>
              </a:rPr>
              <a:t>...</a:t>
            </a:r>
            <a:endParaRPr b="1" sz="3000">
              <a:latin typeface="Helvetica Neue"/>
              <a:ea typeface="Helvetica Neue"/>
              <a:cs typeface="Helvetica Neue"/>
              <a:sym typeface="Helvetica Neue"/>
            </a:endParaRPr>
          </a:p>
        </p:txBody>
      </p:sp>
      <p:grpSp>
        <p:nvGrpSpPr>
          <p:cNvPr id="321" name="Google Shape;321;p35"/>
          <p:cNvGrpSpPr/>
          <p:nvPr/>
        </p:nvGrpSpPr>
        <p:grpSpPr>
          <a:xfrm>
            <a:off x="4694118" y="2204153"/>
            <a:ext cx="2155274" cy="1127851"/>
            <a:chOff x="1053477" y="3222201"/>
            <a:chExt cx="3633300" cy="1608000"/>
          </a:xfrm>
        </p:grpSpPr>
        <p:sp>
          <p:nvSpPr>
            <p:cNvPr id="322" name="Google Shape;322;p35"/>
            <p:cNvSpPr/>
            <p:nvPr/>
          </p:nvSpPr>
          <p:spPr>
            <a:xfrm>
              <a:off x="1053477" y="3222201"/>
              <a:ext cx="3633300" cy="1608000"/>
            </a:xfrm>
            <a:prstGeom prst="roundRect">
              <a:avLst>
                <a:gd fmla="val 16667" name="adj"/>
              </a:avLst>
            </a:prstGeom>
            <a:solidFill>
              <a:srgbClr val="7EA3CE"/>
            </a:solidFill>
            <a:ln cap="flat" cmpd="sng" w="9525">
              <a:solidFill>
                <a:srgbClr val="44546A"/>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1800"/>
            </a:p>
          </p:txBody>
        </p:sp>
        <p:sp>
          <p:nvSpPr>
            <p:cNvPr id="323" name="Google Shape;323;p35"/>
            <p:cNvSpPr/>
            <p:nvPr/>
          </p:nvSpPr>
          <p:spPr>
            <a:xfrm>
              <a:off x="1365475" y="3409975"/>
              <a:ext cx="3000000" cy="1148700"/>
            </a:xfrm>
            <a:prstGeom prst="rect">
              <a:avLst/>
            </a:prstGeom>
            <a:solidFill>
              <a:srgbClr val="44546A">
                <a:alpha val="46150"/>
              </a:srgbClr>
            </a:solidFill>
            <a:ln cap="flat" cmpd="sng" w="9525">
              <a:solidFill>
                <a:srgbClr val="44546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24" name="Google Shape;324;p35"/>
            <p:cNvSpPr/>
            <p:nvPr/>
          </p:nvSpPr>
          <p:spPr>
            <a:xfrm>
              <a:off x="1571025" y="3789802"/>
              <a:ext cx="2594700" cy="609000"/>
            </a:xfrm>
            <a:prstGeom prst="snip1Rect">
              <a:avLst>
                <a:gd fmla="val 16667" name="adj"/>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38761D"/>
                  </a:solidFill>
                </a:rPr>
                <a:t>Frontend</a:t>
              </a:r>
              <a:endParaRPr b="1" sz="1800">
                <a:solidFill>
                  <a:srgbClr val="38761D"/>
                </a:solidFill>
              </a:endParaRPr>
            </a:p>
          </p:txBody>
        </p:sp>
      </p:grpSp>
      <p:grpSp>
        <p:nvGrpSpPr>
          <p:cNvPr id="325" name="Google Shape;325;p35"/>
          <p:cNvGrpSpPr/>
          <p:nvPr/>
        </p:nvGrpSpPr>
        <p:grpSpPr>
          <a:xfrm>
            <a:off x="1440655" y="3331978"/>
            <a:ext cx="8821712" cy="1500926"/>
            <a:chOff x="1440655" y="3331978"/>
            <a:chExt cx="8821712" cy="1500926"/>
          </a:xfrm>
        </p:grpSpPr>
        <p:cxnSp>
          <p:nvCxnSpPr>
            <p:cNvPr id="326" name="Google Shape;326;p35"/>
            <p:cNvCxnSpPr>
              <a:stCxn id="322" idx="2"/>
              <a:endCxn id="305" idx="0"/>
            </p:cNvCxnSpPr>
            <p:nvPr/>
          </p:nvCxnSpPr>
          <p:spPr>
            <a:xfrm flipH="1">
              <a:off x="1440655" y="3332004"/>
              <a:ext cx="4331100" cy="1500900"/>
            </a:xfrm>
            <a:prstGeom prst="straightConnector1">
              <a:avLst/>
            </a:prstGeom>
            <a:noFill/>
            <a:ln cap="flat" cmpd="sng" w="38100">
              <a:solidFill>
                <a:schemeClr val="dk2"/>
              </a:solidFill>
              <a:prstDash val="solid"/>
              <a:round/>
              <a:headEnd len="med" w="med" type="none"/>
              <a:tailEnd len="med" w="med" type="triangle"/>
            </a:ln>
          </p:spPr>
        </p:cxnSp>
        <p:cxnSp>
          <p:nvCxnSpPr>
            <p:cNvPr id="327" name="Google Shape;327;p35"/>
            <p:cNvCxnSpPr>
              <a:stCxn id="322" idx="2"/>
              <a:endCxn id="309" idx="0"/>
            </p:cNvCxnSpPr>
            <p:nvPr/>
          </p:nvCxnSpPr>
          <p:spPr>
            <a:xfrm flipH="1">
              <a:off x="4130455" y="3332004"/>
              <a:ext cx="1641300" cy="1500900"/>
            </a:xfrm>
            <a:prstGeom prst="straightConnector1">
              <a:avLst/>
            </a:prstGeom>
            <a:noFill/>
            <a:ln cap="flat" cmpd="sng" w="38100">
              <a:solidFill>
                <a:schemeClr val="dk2"/>
              </a:solidFill>
              <a:prstDash val="solid"/>
              <a:round/>
              <a:headEnd len="med" w="med" type="none"/>
              <a:tailEnd len="med" w="med" type="triangle"/>
            </a:ln>
          </p:spPr>
        </p:cxnSp>
        <p:cxnSp>
          <p:nvCxnSpPr>
            <p:cNvPr id="328" name="Google Shape;328;p35"/>
            <p:cNvCxnSpPr>
              <a:stCxn id="322" idx="2"/>
              <a:endCxn id="313" idx="0"/>
            </p:cNvCxnSpPr>
            <p:nvPr/>
          </p:nvCxnSpPr>
          <p:spPr>
            <a:xfrm>
              <a:off x="5771755" y="3332004"/>
              <a:ext cx="1048500" cy="1500900"/>
            </a:xfrm>
            <a:prstGeom prst="straightConnector1">
              <a:avLst/>
            </a:prstGeom>
            <a:noFill/>
            <a:ln cap="flat" cmpd="sng" w="38100">
              <a:solidFill>
                <a:schemeClr val="dk2"/>
              </a:solidFill>
              <a:prstDash val="solid"/>
              <a:round/>
              <a:headEnd len="med" w="med" type="none"/>
              <a:tailEnd len="med" w="med" type="triangle"/>
            </a:ln>
          </p:spPr>
        </p:cxnSp>
        <p:cxnSp>
          <p:nvCxnSpPr>
            <p:cNvPr id="329" name="Google Shape;329;p35"/>
            <p:cNvCxnSpPr>
              <a:endCxn id="317" idx="0"/>
            </p:cNvCxnSpPr>
            <p:nvPr/>
          </p:nvCxnSpPr>
          <p:spPr>
            <a:xfrm>
              <a:off x="5771666" y="3331978"/>
              <a:ext cx="4490700" cy="1500900"/>
            </a:xfrm>
            <a:prstGeom prst="straightConnector1">
              <a:avLst/>
            </a:prstGeom>
            <a:noFill/>
            <a:ln cap="flat" cmpd="sng" w="38100">
              <a:solidFill>
                <a:schemeClr val="dk2"/>
              </a:solidFill>
              <a:prstDash val="solid"/>
              <a:round/>
              <a:headEnd len="med" w="med" type="none"/>
              <a:tailEnd len="med" w="med" type="triangle"/>
            </a:ln>
          </p:spPr>
        </p:cxnSp>
      </p:grpSp>
      <p:cxnSp>
        <p:nvCxnSpPr>
          <p:cNvPr id="330" name="Google Shape;330;p35"/>
          <p:cNvCxnSpPr>
            <a:stCxn id="305" idx="0"/>
            <a:endCxn id="322" idx="2"/>
          </p:cNvCxnSpPr>
          <p:nvPr/>
        </p:nvCxnSpPr>
        <p:spPr>
          <a:xfrm flipH="1" rot="10800000">
            <a:off x="1440793" y="3331978"/>
            <a:ext cx="4331100" cy="1500900"/>
          </a:xfrm>
          <a:prstGeom prst="straightConnector1">
            <a:avLst/>
          </a:prstGeom>
          <a:noFill/>
          <a:ln cap="flat" cmpd="sng" w="38100">
            <a:solidFill>
              <a:srgbClr val="FF0000"/>
            </a:solidFill>
            <a:prstDash val="solid"/>
            <a:round/>
            <a:headEnd len="med" w="med" type="none"/>
            <a:tailEnd len="med" w="med" type="triangle"/>
          </a:ln>
        </p:spPr>
      </p:cxnSp>
      <p:cxnSp>
        <p:nvCxnSpPr>
          <p:cNvPr id="331" name="Google Shape;331;p35"/>
          <p:cNvCxnSpPr>
            <a:stCxn id="309" idx="0"/>
            <a:endCxn id="322" idx="2"/>
          </p:cNvCxnSpPr>
          <p:nvPr/>
        </p:nvCxnSpPr>
        <p:spPr>
          <a:xfrm flipH="1" rot="10800000">
            <a:off x="4130480" y="3331978"/>
            <a:ext cx="1641300" cy="1500900"/>
          </a:xfrm>
          <a:prstGeom prst="straightConnector1">
            <a:avLst/>
          </a:prstGeom>
          <a:noFill/>
          <a:ln cap="flat" cmpd="sng" w="38100">
            <a:solidFill>
              <a:srgbClr val="FF0000"/>
            </a:solidFill>
            <a:prstDash val="solid"/>
            <a:round/>
            <a:headEnd len="med" w="med" type="none"/>
            <a:tailEnd len="med" w="med" type="triangle"/>
          </a:ln>
        </p:spPr>
      </p:cxnSp>
      <p:cxnSp>
        <p:nvCxnSpPr>
          <p:cNvPr id="332" name="Google Shape;332;p35"/>
          <p:cNvCxnSpPr>
            <a:stCxn id="313" idx="0"/>
            <a:endCxn id="322" idx="2"/>
          </p:cNvCxnSpPr>
          <p:nvPr/>
        </p:nvCxnSpPr>
        <p:spPr>
          <a:xfrm rot="10800000">
            <a:off x="5771666" y="3331978"/>
            <a:ext cx="1048500" cy="1500900"/>
          </a:xfrm>
          <a:prstGeom prst="straightConnector1">
            <a:avLst/>
          </a:prstGeom>
          <a:noFill/>
          <a:ln cap="flat" cmpd="sng" w="38100">
            <a:solidFill>
              <a:srgbClr val="FF0000"/>
            </a:solidFill>
            <a:prstDash val="solid"/>
            <a:round/>
            <a:headEnd len="med" w="med" type="none"/>
            <a:tailEnd len="med" w="med" type="triangle"/>
          </a:ln>
        </p:spPr>
      </p:cxnSp>
      <p:cxnSp>
        <p:nvCxnSpPr>
          <p:cNvPr id="333" name="Google Shape;333;p35"/>
          <p:cNvCxnSpPr>
            <a:endCxn id="322" idx="2"/>
          </p:cNvCxnSpPr>
          <p:nvPr/>
        </p:nvCxnSpPr>
        <p:spPr>
          <a:xfrm rot="10800000">
            <a:off x="5771755" y="3332004"/>
            <a:ext cx="4496100" cy="1444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5"/>
                                        </p:tgtEl>
                                      </p:cBhvr>
                                    </p:animEffect>
                                    <p:set>
                                      <p:cBhvr>
                                        <p:cTn dur="1" fill="hold">
                                          <p:stCondLst>
                                            <p:cond delay="1000"/>
                                          </p:stCondLst>
                                        </p:cTn>
                                        <p:tgtEl>
                                          <p:spTgt spid="3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Feedback cycles</a:t>
            </a:r>
            <a:endParaRPr/>
          </a:p>
        </p:txBody>
      </p:sp>
      <p:sp>
        <p:nvSpPr>
          <p:cNvPr id="340" name="Google Shape;340;p36"/>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381000" lvl="0" marL="457200" rtl="0" algn="l">
              <a:spcBef>
                <a:spcPts val="1000"/>
              </a:spcBef>
              <a:spcAft>
                <a:spcPts val="0"/>
              </a:spcAft>
              <a:buSzPts val="2400"/>
              <a:buAutoNum type="arabicPeriod"/>
            </a:pPr>
            <a:r>
              <a:rPr lang="en-US"/>
              <a:t>System handles 100 requests per second</a:t>
            </a:r>
            <a:endParaRPr/>
          </a:p>
          <a:p>
            <a:pPr indent="-381000" lvl="0" marL="457200" rtl="0" algn="l">
              <a:spcBef>
                <a:spcPts val="0"/>
              </a:spcBef>
              <a:spcAft>
                <a:spcPts val="0"/>
              </a:spcAft>
              <a:buSzPts val="2400"/>
              <a:buAutoNum type="arabicPeriod"/>
            </a:pPr>
            <a:r>
              <a:rPr lang="en-US"/>
              <a:t>110 requests are sent, 10 requests fail and are retried immediately</a:t>
            </a:r>
            <a:endParaRPr/>
          </a:p>
          <a:p>
            <a:pPr indent="-381000" lvl="0" marL="457200" rtl="0" algn="l">
              <a:spcBef>
                <a:spcPts val="0"/>
              </a:spcBef>
              <a:spcAft>
                <a:spcPts val="0"/>
              </a:spcAft>
              <a:buSzPts val="2400"/>
              <a:buAutoNum type="arabicPeriod"/>
            </a:pPr>
            <a:r>
              <a:rPr lang="en-US"/>
              <a:t>Now you have 120 requests per second, 20 requests fail</a:t>
            </a:r>
            <a:endParaRPr/>
          </a:p>
          <a:p>
            <a:pPr indent="-381000" lvl="0" marL="457200" rtl="0" algn="l">
              <a:spcBef>
                <a:spcPts val="0"/>
              </a:spcBef>
              <a:spcAft>
                <a:spcPts val="0"/>
              </a:spcAft>
              <a:buSzPts val="2400"/>
              <a:buAutoNum type="arabicPeriod"/>
            </a:pPr>
            <a:r>
              <a:rPr lang="en-US"/>
              <a:t>Now you have 140 requests, 40 will fail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Herd Behavior Examples</a:t>
            </a:r>
            <a:endParaRPr/>
          </a:p>
          <a:p>
            <a:pPr indent="-381000" lvl="0" marL="457200" rtl="0" algn="l">
              <a:spcBef>
                <a:spcPts val="1000"/>
              </a:spcBef>
              <a:spcAft>
                <a:spcPts val="0"/>
              </a:spcAft>
              <a:buSzPts val="2400"/>
              <a:buChar char="•"/>
            </a:pPr>
            <a:r>
              <a:rPr lang="en-US"/>
              <a:t>Temporary blip causes every client to retry immediately</a:t>
            </a:r>
            <a:endParaRPr/>
          </a:p>
          <a:p>
            <a:pPr indent="-381000" lvl="0" marL="457200" rtl="0" algn="l">
              <a:spcBef>
                <a:spcPts val="0"/>
              </a:spcBef>
              <a:spcAft>
                <a:spcPts val="0"/>
              </a:spcAft>
              <a:buSzPts val="2400"/>
              <a:buChar char="•"/>
            </a:pPr>
            <a:r>
              <a:rPr lang="en-US"/>
              <a:t>Concurrent backups by every server at midnight</a:t>
            </a:r>
            <a:endParaRPr/>
          </a:p>
        </p:txBody>
      </p:sp>
      <p:sp>
        <p:nvSpPr>
          <p:cNvPr id="341" name="Google Shape;341;p36"/>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Measures to prevent cascading failure</a:t>
            </a:r>
            <a:endParaRPr/>
          </a:p>
        </p:txBody>
      </p:sp>
      <p:sp>
        <p:nvSpPr>
          <p:cNvPr id="348" name="Google Shape;348;p37"/>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Exponential backoff and jitter on retries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Graceful failure, throttling, and/or slowdown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Maintain spare capacity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Monitor </a:t>
            </a:r>
            <a:r>
              <a:rPr i="1" lang="en-US"/>
              <a:t>used</a:t>
            </a:r>
            <a:r>
              <a:rPr lang="en-US"/>
              <a:t> vs </a:t>
            </a:r>
            <a:r>
              <a:rPr i="1" lang="en-US"/>
              <a:t>safe</a:t>
            </a:r>
            <a:r>
              <a:rPr lang="en-US"/>
              <a:t> vs </a:t>
            </a:r>
            <a:r>
              <a:rPr i="1" lang="en-US"/>
              <a:t>available</a:t>
            </a:r>
            <a:r>
              <a:rPr lang="en-US"/>
              <a:t> capacity</a:t>
            </a:r>
            <a:endParaRPr/>
          </a:p>
        </p:txBody>
      </p:sp>
      <p:sp>
        <p:nvSpPr>
          <p:cNvPr id="349" name="Google Shape;349;p37"/>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Resiliency and High Availability</a:t>
            </a:r>
            <a:endParaRPr/>
          </a:p>
        </p:txBody>
      </p:sp>
      <p:sp>
        <p:nvSpPr>
          <p:cNvPr id="356" name="Google Shape;356;p38"/>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b="1" lang="en-US">
                <a:latin typeface="Helvetica Neue"/>
                <a:ea typeface="Helvetica Neue"/>
                <a:cs typeface="Helvetica Neue"/>
                <a:sym typeface="Helvetica Neue"/>
              </a:rPr>
              <a:t>Highly Available (HA)</a:t>
            </a:r>
            <a:r>
              <a:rPr lang="en-US"/>
              <a:t>, or hot-hot, means if you have a loss, there is no interruption to service availability.</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latin typeface="Helvetica Neue"/>
                <a:ea typeface="Helvetica Neue"/>
                <a:cs typeface="Helvetica Neue"/>
                <a:sym typeface="Helvetica Neue"/>
              </a:rPr>
              <a:t>Hot-warm</a:t>
            </a:r>
            <a:r>
              <a:rPr lang="en-US"/>
              <a:t> means you have a standby ready if something happens</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latin typeface="Helvetica Neue"/>
                <a:ea typeface="Helvetica Neue"/>
                <a:cs typeface="Helvetica Neue"/>
                <a:sym typeface="Helvetica Neue"/>
              </a:rPr>
              <a:t>Hot-cold</a:t>
            </a:r>
            <a:r>
              <a:rPr lang="en-US"/>
              <a:t> means you are prepared to create a replacement if something happens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57" name="Google Shape;357;p38"/>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9"/>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Backups</a:t>
            </a:r>
            <a:endParaRPr b="1" sz="5500">
              <a:solidFill>
                <a:srgbClr val="D9D9D9"/>
              </a:solidFill>
              <a:latin typeface="Calibri"/>
              <a:ea typeface="Calibri"/>
              <a:cs typeface="Calibri"/>
              <a:sym typeface="Calibri"/>
            </a:endParaRPr>
          </a:p>
        </p:txBody>
      </p:sp>
      <p:sp>
        <p:nvSpPr>
          <p:cNvPr id="364" name="Google Shape;364;p39"/>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Backups</a:t>
            </a:r>
            <a:endParaRPr b="1" sz="5500">
              <a:solidFill>
                <a:srgbClr val="F17E3A"/>
              </a:solidFill>
              <a:latin typeface="Calibri"/>
              <a:ea typeface="Calibri"/>
              <a:cs typeface="Calibri"/>
              <a:sym typeface="Calibri"/>
            </a:endParaRPr>
          </a:p>
        </p:txBody>
      </p:sp>
      <p:sp>
        <p:nvSpPr>
          <p:cNvPr id="365" name="Google Shape;365;p39"/>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6" name="Google Shape;366;p39"/>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Backups and strategies</a:t>
            </a:r>
            <a:endParaRPr/>
          </a:p>
        </p:txBody>
      </p:sp>
      <p:sp>
        <p:nvSpPr>
          <p:cNvPr id="374" name="Google Shape;374;p40"/>
          <p:cNvSpPr txBox="1"/>
          <p:nvPr>
            <p:ph idx="1" type="body"/>
          </p:nvPr>
        </p:nvSpPr>
        <p:spPr>
          <a:xfrm>
            <a:off x="828000" y="1512000"/>
            <a:ext cx="10512000" cy="54354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Perform tiered backups</a:t>
            </a:r>
            <a:endParaRPr/>
          </a:p>
          <a:p>
            <a:pPr indent="-381000" lvl="0" marL="914400" rtl="0" algn="l">
              <a:spcBef>
                <a:spcPts val="1000"/>
              </a:spcBef>
              <a:spcAft>
                <a:spcPts val="0"/>
              </a:spcAft>
              <a:buSzPts val="2400"/>
              <a:buChar char="•"/>
            </a:pPr>
            <a:r>
              <a:rPr lang="en-US"/>
              <a:t>Daily, weekly, yearly, etc</a:t>
            </a:r>
            <a:endParaRPr/>
          </a:p>
          <a:p>
            <a:pPr indent="-381000" lvl="0" marL="914400" rtl="0" algn="l">
              <a:spcBef>
                <a:spcPts val="0"/>
              </a:spcBef>
              <a:spcAft>
                <a:spcPts val="0"/>
              </a:spcAft>
              <a:buSzPts val="2400"/>
              <a:buChar char="•"/>
            </a:pPr>
            <a:r>
              <a:rPr lang="en-US"/>
              <a:t>Example: </a:t>
            </a:r>
            <a:endParaRPr/>
          </a:p>
          <a:p>
            <a:pPr indent="-368300" lvl="1" marL="1371600" rtl="0" algn="l">
              <a:spcBef>
                <a:spcPts val="0"/>
              </a:spcBef>
              <a:spcAft>
                <a:spcPts val="0"/>
              </a:spcAft>
              <a:buSzPts val="2200"/>
              <a:buChar char="•"/>
            </a:pPr>
            <a:r>
              <a:rPr lang="en-US"/>
              <a:t>Daily backups ready to restore, past 7 days kept</a:t>
            </a:r>
            <a:endParaRPr/>
          </a:p>
          <a:p>
            <a:pPr indent="-368300" lvl="1" marL="1371600" rtl="0" algn="l">
              <a:spcBef>
                <a:spcPts val="0"/>
              </a:spcBef>
              <a:spcAft>
                <a:spcPts val="0"/>
              </a:spcAft>
              <a:buSzPts val="2200"/>
              <a:buChar char="•"/>
            </a:pPr>
            <a:r>
              <a:rPr lang="en-US"/>
              <a:t>Weekly backups stored in cold storage, past 4 weeks kept</a:t>
            </a:r>
            <a:endParaRPr/>
          </a:p>
          <a:p>
            <a:pPr indent="-368300" lvl="1" marL="1371600" rtl="0" algn="l">
              <a:spcBef>
                <a:spcPts val="0"/>
              </a:spcBef>
              <a:spcAft>
                <a:spcPts val="0"/>
              </a:spcAft>
              <a:buSzPts val="2200"/>
              <a:buChar char="•"/>
            </a:pPr>
            <a:r>
              <a:rPr lang="en-US"/>
              <a:t>Yearly backups stored in archives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Lazy deletion tiers</a:t>
            </a:r>
            <a:endParaRPr/>
          </a:p>
          <a:p>
            <a:pPr indent="-381000" lvl="0" marL="914400" rtl="0" algn="l">
              <a:spcBef>
                <a:spcPts val="1000"/>
              </a:spcBef>
              <a:spcAft>
                <a:spcPts val="0"/>
              </a:spcAft>
              <a:buSzPts val="2400"/>
              <a:buChar char="•"/>
            </a:pPr>
            <a:r>
              <a:rPr lang="en-US"/>
              <a:t>Mark data to be deleted -&gt; after some time, move it to a "soft-deleted" location -&gt; </a:t>
            </a:r>
            <a:r>
              <a:rPr lang="en-US"/>
              <a:t>after some time, reap marked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Test your restore </a:t>
            </a:r>
            <a:r>
              <a:rPr lang="en-US"/>
              <a:t>procedures</a:t>
            </a:r>
            <a:r>
              <a:rPr lang="en-US"/>
              <a:t>!</a:t>
            </a:r>
            <a:endParaRPr/>
          </a:p>
        </p:txBody>
      </p:sp>
      <p:sp>
        <p:nvSpPr>
          <p:cNvPr id="375" name="Google Shape;375;p40"/>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1"/>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S3 has some useful features for backup!</a:t>
            </a:r>
            <a:endParaRPr/>
          </a:p>
        </p:txBody>
      </p:sp>
      <p:sp>
        <p:nvSpPr>
          <p:cNvPr id="382" name="Google Shape;382;p41"/>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Lifecycle policies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Storage Classes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Versioning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99.999999999% durability</a:t>
            </a:r>
            <a:endParaRPr/>
          </a:p>
        </p:txBody>
      </p:sp>
      <p:sp>
        <p:nvSpPr>
          <p:cNvPr id="383" name="Google Shape;383;p41"/>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84" name="Google Shape;384;p41"/>
          <p:cNvPicPr preferRelativeResize="0"/>
          <p:nvPr/>
        </p:nvPicPr>
        <p:blipFill>
          <a:blip r:embed="rId3">
            <a:alphaModFix/>
          </a:blip>
          <a:stretch>
            <a:fillRect/>
          </a:stretch>
        </p:blipFill>
        <p:spPr>
          <a:xfrm>
            <a:off x="9681675" y="1512000"/>
            <a:ext cx="1971675" cy="197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2"/>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Disaster Recovery</a:t>
            </a:r>
            <a:endParaRPr b="1" sz="5500">
              <a:solidFill>
                <a:srgbClr val="D9D9D9"/>
              </a:solidFill>
              <a:latin typeface="Calibri"/>
              <a:ea typeface="Calibri"/>
              <a:cs typeface="Calibri"/>
              <a:sym typeface="Calibri"/>
            </a:endParaRPr>
          </a:p>
        </p:txBody>
      </p:sp>
      <p:sp>
        <p:nvSpPr>
          <p:cNvPr id="391" name="Google Shape;391;p42"/>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Disaster Recovery</a:t>
            </a:r>
            <a:endParaRPr b="1" sz="5500">
              <a:solidFill>
                <a:srgbClr val="F17E3A"/>
              </a:solidFill>
              <a:latin typeface="Calibri"/>
              <a:ea typeface="Calibri"/>
              <a:cs typeface="Calibri"/>
              <a:sym typeface="Calibri"/>
            </a:endParaRPr>
          </a:p>
        </p:txBody>
      </p:sp>
      <p:sp>
        <p:nvSpPr>
          <p:cNvPr id="392" name="Google Shape;392;p42"/>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3" name="Google Shape;393;p42"/>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Disaster Recovery &amp; Business Continuity</a:t>
            </a:r>
            <a:endParaRPr/>
          </a:p>
        </p:txBody>
      </p:sp>
      <p:sp>
        <p:nvSpPr>
          <p:cNvPr id="401" name="Google Shape;401;p43"/>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What do we need?</a:t>
            </a:r>
            <a:endParaRPr/>
          </a:p>
          <a:p>
            <a:pPr indent="0" lvl="0" marL="457200" rtl="0" algn="l">
              <a:spcBef>
                <a:spcPts val="1000"/>
              </a:spcBef>
              <a:spcAft>
                <a:spcPts val="0"/>
              </a:spcAft>
              <a:buNone/>
            </a:pPr>
            <a:r>
              <a:rPr lang="en-US"/>
              <a:t>Infrastructure</a:t>
            </a:r>
            <a:endParaRPr/>
          </a:p>
          <a:p>
            <a:pPr indent="0" lvl="0" marL="457200" rtl="0" algn="l">
              <a:spcBef>
                <a:spcPts val="1000"/>
              </a:spcBef>
              <a:spcAft>
                <a:spcPts val="0"/>
              </a:spcAft>
              <a:buNone/>
            </a:pPr>
            <a:r>
              <a:rPr lang="en-US"/>
              <a:t>App</a:t>
            </a:r>
            <a:endParaRPr/>
          </a:p>
          <a:p>
            <a:pPr indent="0" lvl="0" marL="457200" rtl="0" algn="l">
              <a:spcBef>
                <a:spcPts val="1000"/>
              </a:spcBef>
              <a:spcAft>
                <a:spcPts val="0"/>
              </a:spcAft>
              <a:buNone/>
            </a:pPr>
            <a:r>
              <a:rPr lang="en-US"/>
              <a:t>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latin typeface="Helvetica Neue"/>
                <a:ea typeface="Helvetica Neue"/>
                <a:cs typeface="Helvetica Neue"/>
                <a:sym typeface="Helvetica Neue"/>
              </a:rPr>
              <a:t>RTO</a:t>
            </a:r>
            <a:r>
              <a:rPr lang="en-US"/>
              <a:t> - Recovery Time Objective</a:t>
            </a:r>
            <a:endParaRPr/>
          </a:p>
          <a:p>
            <a:pPr indent="0" lvl="0" marL="0" rtl="0" algn="l">
              <a:spcBef>
                <a:spcPts val="1000"/>
              </a:spcBef>
              <a:spcAft>
                <a:spcPts val="0"/>
              </a:spcAft>
              <a:buNone/>
            </a:pPr>
            <a:r>
              <a:rPr lang="en-US"/>
              <a:t>	Maximum time it takes to recover service availability after an outage</a:t>
            </a:r>
            <a:endParaRPr/>
          </a:p>
          <a:p>
            <a:pPr indent="0" lvl="0" marL="0" rtl="0" algn="l">
              <a:spcBef>
                <a:spcPts val="1000"/>
              </a:spcBef>
              <a:spcAft>
                <a:spcPts val="0"/>
              </a:spcAft>
              <a:buNone/>
            </a:pPr>
            <a:r>
              <a:rPr b="1" lang="en-US">
                <a:latin typeface="Helvetica Neue"/>
                <a:ea typeface="Helvetica Neue"/>
                <a:cs typeface="Helvetica Neue"/>
                <a:sym typeface="Helvetica Neue"/>
              </a:rPr>
              <a:t>RPO</a:t>
            </a:r>
            <a:r>
              <a:rPr lang="en-US"/>
              <a:t> - Recovery Point Objective</a:t>
            </a:r>
            <a:endParaRPr/>
          </a:p>
          <a:p>
            <a:pPr indent="0" lvl="0" marL="0" rtl="0" algn="l">
              <a:spcBef>
                <a:spcPts val="1000"/>
              </a:spcBef>
              <a:spcAft>
                <a:spcPts val="0"/>
              </a:spcAft>
              <a:buNone/>
            </a:pPr>
            <a:r>
              <a:rPr lang="en-US"/>
              <a:t>	Interval of time since outage that data can be lost</a:t>
            </a:r>
            <a:endParaRPr/>
          </a:p>
          <a:p>
            <a:pPr indent="0" lvl="0" marL="0" rtl="0" algn="l">
              <a:spcBef>
                <a:spcPts val="1000"/>
              </a:spcBef>
              <a:spcAft>
                <a:spcPts val="0"/>
              </a:spcAft>
              <a:buNone/>
            </a:pPr>
            <a:r>
              <a:rPr lang="en-US"/>
              <a:t>	I.E. Time between backups</a:t>
            </a:r>
            <a:endParaRPr/>
          </a:p>
        </p:txBody>
      </p:sp>
      <p:sp>
        <p:nvSpPr>
          <p:cNvPr id="402" name="Google Shape;402;p43"/>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44"/>
          <p:cNvPicPr preferRelativeResize="0"/>
          <p:nvPr/>
        </p:nvPicPr>
        <p:blipFill>
          <a:blip r:embed="rId3">
            <a:alphaModFix/>
          </a:blip>
          <a:stretch>
            <a:fillRect/>
          </a:stretch>
        </p:blipFill>
        <p:spPr>
          <a:xfrm>
            <a:off x="777425" y="1823125"/>
            <a:ext cx="5993825" cy="4564425"/>
          </a:xfrm>
          <a:prstGeom prst="rect">
            <a:avLst/>
          </a:prstGeom>
          <a:noFill/>
          <a:ln>
            <a:noFill/>
          </a:ln>
        </p:spPr>
      </p:pic>
      <p:pic>
        <p:nvPicPr>
          <p:cNvPr id="409" name="Google Shape;409;p44"/>
          <p:cNvPicPr preferRelativeResize="0"/>
          <p:nvPr/>
        </p:nvPicPr>
        <p:blipFill>
          <a:blip r:embed="rId4">
            <a:alphaModFix/>
          </a:blip>
          <a:stretch>
            <a:fillRect/>
          </a:stretch>
        </p:blipFill>
        <p:spPr>
          <a:xfrm>
            <a:off x="952500" y="3043929"/>
            <a:ext cx="2786175" cy="2577250"/>
          </a:xfrm>
          <a:prstGeom prst="rect">
            <a:avLst/>
          </a:prstGeom>
          <a:noFill/>
          <a:ln>
            <a:noFill/>
          </a:ln>
        </p:spPr>
      </p:pic>
      <p:pic>
        <p:nvPicPr>
          <p:cNvPr id="410" name="Google Shape;410;p44"/>
          <p:cNvPicPr preferRelativeResize="0"/>
          <p:nvPr/>
        </p:nvPicPr>
        <p:blipFill>
          <a:blip r:embed="rId5">
            <a:alphaModFix/>
          </a:blip>
          <a:stretch>
            <a:fillRect/>
          </a:stretch>
        </p:blipFill>
        <p:spPr>
          <a:xfrm>
            <a:off x="1335300" y="3310100"/>
            <a:ext cx="2000624" cy="1118300"/>
          </a:xfrm>
          <a:prstGeom prst="rect">
            <a:avLst/>
          </a:prstGeom>
          <a:noFill/>
          <a:ln>
            <a:noFill/>
          </a:ln>
        </p:spPr>
      </p:pic>
      <p:sp>
        <p:nvSpPr>
          <p:cNvPr id="411" name="Google Shape;411;p44"/>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Resilient deployment</a:t>
            </a:r>
            <a:endParaRPr/>
          </a:p>
        </p:txBody>
      </p:sp>
      <p:sp>
        <p:nvSpPr>
          <p:cNvPr id="412" name="Google Shape;412;p44"/>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413" name="Google Shape;413;p44"/>
          <p:cNvPicPr preferRelativeResize="0"/>
          <p:nvPr/>
        </p:nvPicPr>
        <p:blipFill>
          <a:blip r:embed="rId4">
            <a:alphaModFix/>
          </a:blip>
          <a:stretch>
            <a:fillRect/>
          </a:stretch>
        </p:blipFill>
        <p:spPr>
          <a:xfrm>
            <a:off x="3844200" y="3043929"/>
            <a:ext cx="2786175" cy="2577250"/>
          </a:xfrm>
          <a:prstGeom prst="rect">
            <a:avLst/>
          </a:prstGeom>
          <a:noFill/>
          <a:ln>
            <a:noFill/>
          </a:ln>
        </p:spPr>
      </p:pic>
      <p:sp>
        <p:nvSpPr>
          <p:cNvPr id="414" name="Google Shape;414;p44"/>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415" name="Google Shape;415;p44"/>
          <p:cNvPicPr preferRelativeResize="0"/>
          <p:nvPr/>
        </p:nvPicPr>
        <p:blipFill>
          <a:blip r:embed="rId6">
            <a:alphaModFix/>
          </a:blip>
          <a:stretch>
            <a:fillRect/>
          </a:stretch>
        </p:blipFill>
        <p:spPr>
          <a:xfrm>
            <a:off x="3357350" y="2103938"/>
            <a:ext cx="834000" cy="830138"/>
          </a:xfrm>
          <a:prstGeom prst="rect">
            <a:avLst/>
          </a:prstGeom>
          <a:noFill/>
          <a:ln>
            <a:noFill/>
          </a:ln>
        </p:spPr>
      </p:pic>
      <p:pic>
        <p:nvPicPr>
          <p:cNvPr id="416" name="Google Shape;416;p44"/>
          <p:cNvPicPr preferRelativeResize="0"/>
          <p:nvPr/>
        </p:nvPicPr>
        <p:blipFill>
          <a:blip r:embed="rId7">
            <a:alphaModFix/>
          </a:blip>
          <a:stretch>
            <a:fillRect/>
          </a:stretch>
        </p:blipFill>
        <p:spPr>
          <a:xfrm>
            <a:off x="1467625" y="3462425"/>
            <a:ext cx="682200" cy="682200"/>
          </a:xfrm>
          <a:prstGeom prst="rect">
            <a:avLst/>
          </a:prstGeom>
          <a:noFill/>
          <a:ln>
            <a:noFill/>
          </a:ln>
        </p:spPr>
      </p:pic>
      <p:pic>
        <p:nvPicPr>
          <p:cNvPr id="417" name="Google Shape;417;p44"/>
          <p:cNvPicPr preferRelativeResize="0"/>
          <p:nvPr/>
        </p:nvPicPr>
        <p:blipFill>
          <a:blip r:embed="rId5">
            <a:alphaModFix/>
          </a:blip>
          <a:stretch>
            <a:fillRect/>
          </a:stretch>
        </p:blipFill>
        <p:spPr>
          <a:xfrm>
            <a:off x="4236963" y="3345475"/>
            <a:ext cx="2000650" cy="1118300"/>
          </a:xfrm>
          <a:prstGeom prst="rect">
            <a:avLst/>
          </a:prstGeom>
          <a:noFill/>
          <a:ln>
            <a:noFill/>
          </a:ln>
        </p:spPr>
      </p:pic>
      <p:pic>
        <p:nvPicPr>
          <p:cNvPr id="418" name="Google Shape;418;p44"/>
          <p:cNvPicPr preferRelativeResize="0"/>
          <p:nvPr/>
        </p:nvPicPr>
        <p:blipFill>
          <a:blip r:embed="rId7">
            <a:alphaModFix/>
          </a:blip>
          <a:stretch>
            <a:fillRect/>
          </a:stretch>
        </p:blipFill>
        <p:spPr>
          <a:xfrm>
            <a:off x="2346853" y="3462425"/>
            <a:ext cx="682200" cy="682221"/>
          </a:xfrm>
          <a:prstGeom prst="rect">
            <a:avLst/>
          </a:prstGeom>
          <a:noFill/>
          <a:ln>
            <a:noFill/>
          </a:ln>
        </p:spPr>
      </p:pic>
      <p:pic>
        <p:nvPicPr>
          <p:cNvPr id="419" name="Google Shape;419;p44"/>
          <p:cNvPicPr preferRelativeResize="0"/>
          <p:nvPr/>
        </p:nvPicPr>
        <p:blipFill>
          <a:blip r:embed="rId7">
            <a:alphaModFix/>
          </a:blip>
          <a:stretch>
            <a:fillRect/>
          </a:stretch>
        </p:blipFill>
        <p:spPr>
          <a:xfrm>
            <a:off x="4517850" y="3422375"/>
            <a:ext cx="682200" cy="682200"/>
          </a:xfrm>
          <a:prstGeom prst="rect">
            <a:avLst/>
          </a:prstGeom>
          <a:noFill/>
          <a:ln>
            <a:noFill/>
          </a:ln>
        </p:spPr>
      </p:pic>
      <p:pic>
        <p:nvPicPr>
          <p:cNvPr id="420" name="Google Shape;420;p44"/>
          <p:cNvPicPr preferRelativeResize="0"/>
          <p:nvPr/>
        </p:nvPicPr>
        <p:blipFill>
          <a:blip r:embed="rId7">
            <a:alphaModFix/>
          </a:blip>
          <a:stretch>
            <a:fillRect/>
          </a:stretch>
        </p:blipFill>
        <p:spPr>
          <a:xfrm>
            <a:off x="5441977" y="3386225"/>
            <a:ext cx="682200" cy="682221"/>
          </a:xfrm>
          <a:prstGeom prst="rect">
            <a:avLst/>
          </a:prstGeom>
          <a:noFill/>
          <a:ln>
            <a:noFill/>
          </a:ln>
        </p:spPr>
      </p:pic>
      <p:cxnSp>
        <p:nvCxnSpPr>
          <p:cNvPr id="421" name="Google Shape;421;p44"/>
          <p:cNvCxnSpPr/>
          <p:nvPr/>
        </p:nvCxnSpPr>
        <p:spPr>
          <a:xfrm rot="10800000">
            <a:off x="3326047" y="4932607"/>
            <a:ext cx="834000" cy="0"/>
          </a:xfrm>
          <a:prstGeom prst="straightConnector1">
            <a:avLst/>
          </a:prstGeom>
          <a:noFill/>
          <a:ln cap="flat" cmpd="sng" w="38100">
            <a:solidFill>
              <a:schemeClr val="dk2"/>
            </a:solidFill>
            <a:prstDash val="solid"/>
            <a:round/>
            <a:headEnd len="med" w="med" type="none"/>
            <a:tailEnd len="med" w="med" type="none"/>
          </a:ln>
        </p:spPr>
      </p:cxnSp>
      <p:pic>
        <p:nvPicPr>
          <p:cNvPr id="422" name="Google Shape;422;p44"/>
          <p:cNvPicPr preferRelativeResize="0"/>
          <p:nvPr/>
        </p:nvPicPr>
        <p:blipFill>
          <a:blip r:embed="rId8">
            <a:alphaModFix/>
          </a:blip>
          <a:stretch>
            <a:fillRect/>
          </a:stretch>
        </p:blipFill>
        <p:spPr>
          <a:xfrm>
            <a:off x="2750650" y="4541918"/>
            <a:ext cx="833975" cy="833975"/>
          </a:xfrm>
          <a:prstGeom prst="rect">
            <a:avLst/>
          </a:prstGeom>
          <a:noFill/>
          <a:ln>
            <a:noFill/>
          </a:ln>
        </p:spPr>
      </p:pic>
      <p:pic>
        <p:nvPicPr>
          <p:cNvPr id="423" name="Google Shape;423;p44"/>
          <p:cNvPicPr preferRelativeResize="0"/>
          <p:nvPr/>
        </p:nvPicPr>
        <p:blipFill>
          <a:blip r:embed="rId9">
            <a:alphaModFix/>
          </a:blip>
          <a:stretch>
            <a:fillRect/>
          </a:stretch>
        </p:blipFill>
        <p:spPr>
          <a:xfrm>
            <a:off x="3859447" y="4513589"/>
            <a:ext cx="834000" cy="838036"/>
          </a:xfrm>
          <a:prstGeom prst="rect">
            <a:avLst/>
          </a:prstGeom>
          <a:noFill/>
          <a:ln>
            <a:noFill/>
          </a:ln>
        </p:spPr>
      </p:pic>
      <p:cxnSp>
        <p:nvCxnSpPr>
          <p:cNvPr id="424" name="Google Shape;424;p44"/>
          <p:cNvCxnSpPr>
            <a:stCxn id="415" idx="2"/>
            <a:endCxn id="416" idx="0"/>
          </p:cNvCxnSpPr>
          <p:nvPr/>
        </p:nvCxnSpPr>
        <p:spPr>
          <a:xfrm flipH="1">
            <a:off x="1808750" y="2934075"/>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425" name="Google Shape;425;p44"/>
          <p:cNvCxnSpPr>
            <a:stCxn id="415" idx="2"/>
            <a:endCxn id="418" idx="0"/>
          </p:cNvCxnSpPr>
          <p:nvPr/>
        </p:nvCxnSpPr>
        <p:spPr>
          <a:xfrm flipH="1">
            <a:off x="2688050" y="2934075"/>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44"/>
          <p:cNvCxnSpPr>
            <a:stCxn id="415" idx="2"/>
            <a:endCxn id="419" idx="0"/>
          </p:cNvCxnSpPr>
          <p:nvPr/>
        </p:nvCxnSpPr>
        <p:spPr>
          <a:xfrm>
            <a:off x="3774350" y="2934075"/>
            <a:ext cx="1084500" cy="4884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44"/>
          <p:cNvCxnSpPr>
            <a:stCxn id="415" idx="2"/>
            <a:endCxn id="420" idx="0"/>
          </p:cNvCxnSpPr>
          <p:nvPr/>
        </p:nvCxnSpPr>
        <p:spPr>
          <a:xfrm>
            <a:off x="3774350" y="2934075"/>
            <a:ext cx="2008800" cy="452100"/>
          </a:xfrm>
          <a:prstGeom prst="straightConnector1">
            <a:avLst/>
          </a:prstGeom>
          <a:noFill/>
          <a:ln cap="flat" cmpd="sng" w="9525">
            <a:solidFill>
              <a:schemeClr val="dk2"/>
            </a:solidFill>
            <a:prstDash val="solid"/>
            <a:round/>
            <a:headEnd len="med" w="med" type="none"/>
            <a:tailEnd len="med" w="med" type="triangle"/>
          </a:ln>
        </p:spPr>
      </p:cxnSp>
      <p:cxnSp>
        <p:nvCxnSpPr>
          <p:cNvPr id="428" name="Google Shape;428;p44"/>
          <p:cNvCxnSpPr>
            <a:stCxn id="414" idx="2"/>
            <a:endCxn id="415" idx="0"/>
          </p:cNvCxnSpPr>
          <p:nvPr/>
        </p:nvCxnSpPr>
        <p:spPr>
          <a:xfrm flipH="1">
            <a:off x="3774300" y="1669200"/>
            <a:ext cx="2321700" cy="434700"/>
          </a:xfrm>
          <a:prstGeom prst="straightConnector1">
            <a:avLst/>
          </a:prstGeom>
          <a:noFill/>
          <a:ln cap="flat" cmpd="sng" w="9525">
            <a:solidFill>
              <a:schemeClr val="dk2"/>
            </a:solidFill>
            <a:prstDash val="solid"/>
            <a:round/>
            <a:headEnd len="med" w="med" type="none"/>
            <a:tailEnd len="med" w="med" type="triangle"/>
          </a:ln>
        </p:spPr>
      </p:cxnSp>
      <p:pic>
        <p:nvPicPr>
          <p:cNvPr id="429" name="Google Shape;429;p44"/>
          <p:cNvPicPr preferRelativeResize="0"/>
          <p:nvPr/>
        </p:nvPicPr>
        <p:blipFill>
          <a:blip r:embed="rId10">
            <a:alphaModFix/>
          </a:blip>
          <a:stretch>
            <a:fillRect/>
          </a:stretch>
        </p:blipFill>
        <p:spPr>
          <a:xfrm>
            <a:off x="4759775" y="5705350"/>
            <a:ext cx="682200" cy="682200"/>
          </a:xfrm>
          <a:prstGeom prst="rect">
            <a:avLst/>
          </a:prstGeom>
          <a:noFill/>
          <a:ln>
            <a:noFill/>
          </a:ln>
        </p:spPr>
      </p:pic>
      <p:pic>
        <p:nvPicPr>
          <p:cNvPr id="430" name="Google Shape;430;p44"/>
          <p:cNvPicPr preferRelativeResize="0"/>
          <p:nvPr/>
        </p:nvPicPr>
        <p:blipFill>
          <a:blip r:embed="rId3">
            <a:alphaModFix/>
          </a:blip>
          <a:stretch>
            <a:fillRect/>
          </a:stretch>
        </p:blipFill>
        <p:spPr>
          <a:xfrm>
            <a:off x="9958050" y="5313600"/>
            <a:ext cx="1295925" cy="986875"/>
          </a:xfrm>
          <a:prstGeom prst="rect">
            <a:avLst/>
          </a:prstGeom>
          <a:noFill/>
          <a:ln>
            <a:noFill/>
          </a:ln>
        </p:spPr>
      </p:pic>
      <p:pic>
        <p:nvPicPr>
          <p:cNvPr id="431" name="Google Shape;431;p44"/>
          <p:cNvPicPr preferRelativeResize="0"/>
          <p:nvPr/>
        </p:nvPicPr>
        <p:blipFill>
          <a:blip r:embed="rId10">
            <a:alphaModFix/>
          </a:blip>
          <a:stretch>
            <a:fillRect/>
          </a:stretch>
        </p:blipFill>
        <p:spPr>
          <a:xfrm>
            <a:off x="10089900" y="5621175"/>
            <a:ext cx="682200" cy="682200"/>
          </a:xfrm>
          <a:prstGeom prst="rect">
            <a:avLst/>
          </a:prstGeom>
          <a:noFill/>
          <a:ln>
            <a:noFill/>
          </a:ln>
        </p:spPr>
      </p:pic>
      <p:cxnSp>
        <p:nvCxnSpPr>
          <p:cNvPr id="432" name="Google Shape;432;p44"/>
          <p:cNvCxnSpPr>
            <a:stCxn id="429" idx="3"/>
            <a:endCxn id="431" idx="1"/>
          </p:cNvCxnSpPr>
          <p:nvPr/>
        </p:nvCxnSpPr>
        <p:spPr>
          <a:xfrm flipH="1" rot="10800000">
            <a:off x="5441975" y="5962150"/>
            <a:ext cx="4647900" cy="84300"/>
          </a:xfrm>
          <a:prstGeom prst="straightConnector1">
            <a:avLst/>
          </a:prstGeom>
          <a:noFill/>
          <a:ln cap="flat" cmpd="sng" w="28575">
            <a:solidFill>
              <a:schemeClr val="dk2"/>
            </a:solidFill>
            <a:prstDash val="solid"/>
            <a:round/>
            <a:headEnd len="med" w="med" type="triangle"/>
            <a:tailEnd len="med" w="med" type="triangle"/>
          </a:ln>
        </p:spPr>
      </p:cxnSp>
      <p:sp>
        <p:nvSpPr>
          <p:cNvPr id="433" name="Google Shape;433;p44"/>
          <p:cNvSpPr txBox="1"/>
          <p:nvPr/>
        </p:nvSpPr>
        <p:spPr>
          <a:xfrm>
            <a:off x="4365450" y="4052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434" name="Google Shape;434;p44"/>
          <p:cNvSpPr txBox="1"/>
          <p:nvPr/>
        </p:nvSpPr>
        <p:spPr>
          <a:xfrm>
            <a:off x="1469850" y="41284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435" name="Google Shape;435;p44"/>
          <p:cNvSpPr txBox="1"/>
          <p:nvPr/>
        </p:nvSpPr>
        <p:spPr>
          <a:xfrm>
            <a:off x="1165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436" name="Google Shape;436;p44"/>
          <p:cNvSpPr txBox="1"/>
          <p:nvPr/>
        </p:nvSpPr>
        <p:spPr>
          <a:xfrm>
            <a:off x="4213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437" name="Google Shape;437;p44"/>
          <p:cNvSpPr txBox="1"/>
          <p:nvPr/>
        </p:nvSpPr>
        <p:spPr>
          <a:xfrm>
            <a:off x="6706575" y="5621175"/>
            <a:ext cx="97644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Light"/>
                <a:ea typeface="Helvetica Neue Light"/>
                <a:cs typeface="Helvetica Neue Light"/>
                <a:sym typeface="Helvetica Neue Light"/>
              </a:rPr>
              <a:t>Cross-region Replication Feature</a:t>
            </a:r>
            <a:endParaRPr>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Designing a system</a:t>
            </a:r>
            <a:endParaRPr/>
          </a:p>
        </p:txBody>
      </p:sp>
      <p:sp>
        <p:nvSpPr>
          <p:cNvPr id="86" name="Google Shape;86;p18"/>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Start simple, iterate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Can't think about everything at once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Always trade-offs and context!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Watch out for recency bias!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Work is not done after deployment</a:t>
            </a:r>
            <a:endParaRPr/>
          </a:p>
        </p:txBody>
      </p:sp>
      <p:sp>
        <p:nvSpPr>
          <p:cNvPr id="87" name="Google Shape;87;p18"/>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45"/>
          <p:cNvPicPr preferRelativeResize="0"/>
          <p:nvPr/>
        </p:nvPicPr>
        <p:blipFill>
          <a:blip r:embed="rId3">
            <a:alphaModFix/>
          </a:blip>
          <a:stretch>
            <a:fillRect/>
          </a:stretch>
        </p:blipFill>
        <p:spPr>
          <a:xfrm>
            <a:off x="777425" y="1823125"/>
            <a:ext cx="5993825" cy="4564425"/>
          </a:xfrm>
          <a:prstGeom prst="rect">
            <a:avLst/>
          </a:prstGeom>
          <a:noFill/>
          <a:ln>
            <a:noFill/>
          </a:ln>
        </p:spPr>
      </p:pic>
      <p:pic>
        <p:nvPicPr>
          <p:cNvPr id="444" name="Google Shape;444;p45"/>
          <p:cNvPicPr preferRelativeResize="0"/>
          <p:nvPr/>
        </p:nvPicPr>
        <p:blipFill>
          <a:blip r:embed="rId4">
            <a:alphaModFix/>
          </a:blip>
          <a:stretch>
            <a:fillRect/>
          </a:stretch>
        </p:blipFill>
        <p:spPr>
          <a:xfrm>
            <a:off x="952500" y="3043929"/>
            <a:ext cx="2786175" cy="2577250"/>
          </a:xfrm>
          <a:prstGeom prst="rect">
            <a:avLst/>
          </a:prstGeom>
          <a:noFill/>
          <a:ln>
            <a:noFill/>
          </a:ln>
        </p:spPr>
      </p:pic>
      <p:pic>
        <p:nvPicPr>
          <p:cNvPr id="445" name="Google Shape;445;p45"/>
          <p:cNvPicPr preferRelativeResize="0"/>
          <p:nvPr/>
        </p:nvPicPr>
        <p:blipFill>
          <a:blip r:embed="rId5">
            <a:alphaModFix/>
          </a:blip>
          <a:stretch>
            <a:fillRect/>
          </a:stretch>
        </p:blipFill>
        <p:spPr>
          <a:xfrm>
            <a:off x="1335300" y="3310100"/>
            <a:ext cx="2000624" cy="1118300"/>
          </a:xfrm>
          <a:prstGeom prst="rect">
            <a:avLst/>
          </a:prstGeom>
          <a:noFill/>
          <a:ln>
            <a:noFill/>
          </a:ln>
        </p:spPr>
      </p:pic>
      <p:sp>
        <p:nvSpPr>
          <p:cNvPr id="446" name="Google Shape;446;p45"/>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Instance Crash</a:t>
            </a:r>
            <a:endParaRPr/>
          </a:p>
        </p:txBody>
      </p:sp>
      <p:sp>
        <p:nvSpPr>
          <p:cNvPr id="447" name="Google Shape;447;p45"/>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48" name="Google Shape;448;p45"/>
          <p:cNvPicPr preferRelativeResize="0"/>
          <p:nvPr/>
        </p:nvPicPr>
        <p:blipFill>
          <a:blip r:embed="rId4">
            <a:alphaModFix/>
          </a:blip>
          <a:stretch>
            <a:fillRect/>
          </a:stretch>
        </p:blipFill>
        <p:spPr>
          <a:xfrm>
            <a:off x="3844200" y="3043929"/>
            <a:ext cx="2786175" cy="2577250"/>
          </a:xfrm>
          <a:prstGeom prst="rect">
            <a:avLst/>
          </a:prstGeom>
          <a:noFill/>
          <a:ln>
            <a:noFill/>
          </a:ln>
        </p:spPr>
      </p:pic>
      <p:sp>
        <p:nvSpPr>
          <p:cNvPr id="449" name="Google Shape;449;p45"/>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450" name="Google Shape;450;p45"/>
          <p:cNvPicPr preferRelativeResize="0"/>
          <p:nvPr/>
        </p:nvPicPr>
        <p:blipFill>
          <a:blip r:embed="rId6">
            <a:alphaModFix/>
          </a:blip>
          <a:stretch>
            <a:fillRect/>
          </a:stretch>
        </p:blipFill>
        <p:spPr>
          <a:xfrm>
            <a:off x="3357350" y="2103938"/>
            <a:ext cx="834000" cy="830138"/>
          </a:xfrm>
          <a:prstGeom prst="rect">
            <a:avLst/>
          </a:prstGeom>
          <a:noFill/>
          <a:ln>
            <a:noFill/>
          </a:ln>
        </p:spPr>
      </p:pic>
      <p:pic>
        <p:nvPicPr>
          <p:cNvPr id="451" name="Google Shape;451;p45"/>
          <p:cNvPicPr preferRelativeResize="0"/>
          <p:nvPr/>
        </p:nvPicPr>
        <p:blipFill>
          <a:blip r:embed="rId7">
            <a:alphaModFix/>
          </a:blip>
          <a:stretch>
            <a:fillRect/>
          </a:stretch>
        </p:blipFill>
        <p:spPr>
          <a:xfrm>
            <a:off x="1467625" y="3462425"/>
            <a:ext cx="682200" cy="682200"/>
          </a:xfrm>
          <a:prstGeom prst="rect">
            <a:avLst/>
          </a:prstGeom>
          <a:noFill/>
          <a:ln>
            <a:noFill/>
          </a:ln>
        </p:spPr>
      </p:pic>
      <p:pic>
        <p:nvPicPr>
          <p:cNvPr id="452" name="Google Shape;452;p45"/>
          <p:cNvPicPr preferRelativeResize="0"/>
          <p:nvPr/>
        </p:nvPicPr>
        <p:blipFill>
          <a:blip r:embed="rId5">
            <a:alphaModFix/>
          </a:blip>
          <a:stretch>
            <a:fillRect/>
          </a:stretch>
        </p:blipFill>
        <p:spPr>
          <a:xfrm>
            <a:off x="4236963" y="3345475"/>
            <a:ext cx="2000650" cy="1118300"/>
          </a:xfrm>
          <a:prstGeom prst="rect">
            <a:avLst/>
          </a:prstGeom>
          <a:noFill/>
          <a:ln>
            <a:noFill/>
          </a:ln>
        </p:spPr>
      </p:pic>
      <p:pic>
        <p:nvPicPr>
          <p:cNvPr id="453" name="Google Shape;453;p45"/>
          <p:cNvPicPr preferRelativeResize="0"/>
          <p:nvPr/>
        </p:nvPicPr>
        <p:blipFill>
          <a:blip r:embed="rId7">
            <a:alphaModFix/>
          </a:blip>
          <a:stretch>
            <a:fillRect/>
          </a:stretch>
        </p:blipFill>
        <p:spPr>
          <a:xfrm>
            <a:off x="2346853" y="3462425"/>
            <a:ext cx="682200" cy="682221"/>
          </a:xfrm>
          <a:prstGeom prst="rect">
            <a:avLst/>
          </a:prstGeom>
          <a:noFill/>
          <a:ln>
            <a:noFill/>
          </a:ln>
        </p:spPr>
      </p:pic>
      <p:pic>
        <p:nvPicPr>
          <p:cNvPr id="454" name="Google Shape;454;p45"/>
          <p:cNvPicPr preferRelativeResize="0"/>
          <p:nvPr/>
        </p:nvPicPr>
        <p:blipFill>
          <a:blip r:embed="rId7">
            <a:alphaModFix/>
          </a:blip>
          <a:stretch>
            <a:fillRect/>
          </a:stretch>
        </p:blipFill>
        <p:spPr>
          <a:xfrm>
            <a:off x="4517850" y="3422375"/>
            <a:ext cx="682200" cy="682200"/>
          </a:xfrm>
          <a:prstGeom prst="rect">
            <a:avLst/>
          </a:prstGeom>
          <a:noFill/>
          <a:ln>
            <a:noFill/>
          </a:ln>
        </p:spPr>
      </p:pic>
      <p:pic>
        <p:nvPicPr>
          <p:cNvPr id="455" name="Google Shape;455;p45"/>
          <p:cNvPicPr preferRelativeResize="0"/>
          <p:nvPr/>
        </p:nvPicPr>
        <p:blipFill>
          <a:blip r:embed="rId7">
            <a:alphaModFix/>
          </a:blip>
          <a:stretch>
            <a:fillRect/>
          </a:stretch>
        </p:blipFill>
        <p:spPr>
          <a:xfrm>
            <a:off x="5441977" y="3386225"/>
            <a:ext cx="682200" cy="682221"/>
          </a:xfrm>
          <a:prstGeom prst="rect">
            <a:avLst/>
          </a:prstGeom>
          <a:noFill/>
          <a:ln>
            <a:noFill/>
          </a:ln>
        </p:spPr>
      </p:pic>
      <p:cxnSp>
        <p:nvCxnSpPr>
          <p:cNvPr id="456" name="Google Shape;456;p45"/>
          <p:cNvCxnSpPr/>
          <p:nvPr/>
        </p:nvCxnSpPr>
        <p:spPr>
          <a:xfrm rot="10800000">
            <a:off x="3326047" y="4932607"/>
            <a:ext cx="834000" cy="0"/>
          </a:xfrm>
          <a:prstGeom prst="straightConnector1">
            <a:avLst/>
          </a:prstGeom>
          <a:noFill/>
          <a:ln cap="flat" cmpd="sng" w="38100">
            <a:solidFill>
              <a:schemeClr val="dk2"/>
            </a:solidFill>
            <a:prstDash val="solid"/>
            <a:round/>
            <a:headEnd len="med" w="med" type="none"/>
            <a:tailEnd len="med" w="med" type="none"/>
          </a:ln>
        </p:spPr>
      </p:cxnSp>
      <p:pic>
        <p:nvPicPr>
          <p:cNvPr id="457" name="Google Shape;457;p45"/>
          <p:cNvPicPr preferRelativeResize="0"/>
          <p:nvPr/>
        </p:nvPicPr>
        <p:blipFill>
          <a:blip r:embed="rId8">
            <a:alphaModFix/>
          </a:blip>
          <a:stretch>
            <a:fillRect/>
          </a:stretch>
        </p:blipFill>
        <p:spPr>
          <a:xfrm>
            <a:off x="2750650" y="4541918"/>
            <a:ext cx="833975" cy="833975"/>
          </a:xfrm>
          <a:prstGeom prst="rect">
            <a:avLst/>
          </a:prstGeom>
          <a:noFill/>
          <a:ln>
            <a:noFill/>
          </a:ln>
        </p:spPr>
      </p:pic>
      <p:pic>
        <p:nvPicPr>
          <p:cNvPr id="458" name="Google Shape;458;p45"/>
          <p:cNvPicPr preferRelativeResize="0"/>
          <p:nvPr/>
        </p:nvPicPr>
        <p:blipFill>
          <a:blip r:embed="rId9">
            <a:alphaModFix/>
          </a:blip>
          <a:stretch>
            <a:fillRect/>
          </a:stretch>
        </p:blipFill>
        <p:spPr>
          <a:xfrm>
            <a:off x="3859447" y="4513589"/>
            <a:ext cx="834000" cy="838036"/>
          </a:xfrm>
          <a:prstGeom prst="rect">
            <a:avLst/>
          </a:prstGeom>
          <a:noFill/>
          <a:ln>
            <a:noFill/>
          </a:ln>
        </p:spPr>
      </p:pic>
      <p:cxnSp>
        <p:nvCxnSpPr>
          <p:cNvPr id="459" name="Google Shape;459;p45"/>
          <p:cNvCxnSpPr>
            <a:stCxn id="450" idx="2"/>
            <a:endCxn id="451" idx="0"/>
          </p:cNvCxnSpPr>
          <p:nvPr/>
        </p:nvCxnSpPr>
        <p:spPr>
          <a:xfrm flipH="1">
            <a:off x="1808750" y="2934075"/>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45"/>
          <p:cNvCxnSpPr>
            <a:stCxn id="450" idx="2"/>
            <a:endCxn id="453" idx="0"/>
          </p:cNvCxnSpPr>
          <p:nvPr/>
        </p:nvCxnSpPr>
        <p:spPr>
          <a:xfrm flipH="1">
            <a:off x="2688050" y="2934075"/>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45"/>
          <p:cNvCxnSpPr>
            <a:stCxn id="450" idx="2"/>
            <a:endCxn id="454" idx="0"/>
          </p:cNvCxnSpPr>
          <p:nvPr/>
        </p:nvCxnSpPr>
        <p:spPr>
          <a:xfrm>
            <a:off x="3774350" y="2934075"/>
            <a:ext cx="1084500" cy="4884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45"/>
          <p:cNvCxnSpPr>
            <a:stCxn id="449" idx="2"/>
            <a:endCxn id="450" idx="0"/>
          </p:cNvCxnSpPr>
          <p:nvPr/>
        </p:nvCxnSpPr>
        <p:spPr>
          <a:xfrm flipH="1">
            <a:off x="3774300" y="1669200"/>
            <a:ext cx="2321700" cy="434700"/>
          </a:xfrm>
          <a:prstGeom prst="straightConnector1">
            <a:avLst/>
          </a:prstGeom>
          <a:noFill/>
          <a:ln cap="flat" cmpd="sng" w="9525">
            <a:solidFill>
              <a:schemeClr val="dk2"/>
            </a:solidFill>
            <a:prstDash val="solid"/>
            <a:round/>
            <a:headEnd len="med" w="med" type="none"/>
            <a:tailEnd len="med" w="med" type="triangle"/>
          </a:ln>
        </p:spPr>
      </p:cxnSp>
      <p:pic>
        <p:nvPicPr>
          <p:cNvPr id="463" name="Google Shape;463;p45"/>
          <p:cNvPicPr preferRelativeResize="0"/>
          <p:nvPr/>
        </p:nvPicPr>
        <p:blipFill>
          <a:blip r:embed="rId10">
            <a:alphaModFix/>
          </a:blip>
          <a:stretch>
            <a:fillRect/>
          </a:stretch>
        </p:blipFill>
        <p:spPr>
          <a:xfrm>
            <a:off x="4759775" y="5705350"/>
            <a:ext cx="682200" cy="682200"/>
          </a:xfrm>
          <a:prstGeom prst="rect">
            <a:avLst/>
          </a:prstGeom>
          <a:noFill/>
          <a:ln>
            <a:noFill/>
          </a:ln>
        </p:spPr>
      </p:pic>
      <p:pic>
        <p:nvPicPr>
          <p:cNvPr id="464" name="Google Shape;464;p45"/>
          <p:cNvPicPr preferRelativeResize="0"/>
          <p:nvPr/>
        </p:nvPicPr>
        <p:blipFill>
          <a:blip r:embed="rId3">
            <a:alphaModFix/>
          </a:blip>
          <a:stretch>
            <a:fillRect/>
          </a:stretch>
        </p:blipFill>
        <p:spPr>
          <a:xfrm>
            <a:off x="9958050" y="5313600"/>
            <a:ext cx="1295925" cy="986875"/>
          </a:xfrm>
          <a:prstGeom prst="rect">
            <a:avLst/>
          </a:prstGeom>
          <a:noFill/>
          <a:ln>
            <a:noFill/>
          </a:ln>
        </p:spPr>
      </p:pic>
      <p:pic>
        <p:nvPicPr>
          <p:cNvPr id="465" name="Google Shape;465;p45"/>
          <p:cNvPicPr preferRelativeResize="0"/>
          <p:nvPr/>
        </p:nvPicPr>
        <p:blipFill>
          <a:blip r:embed="rId10">
            <a:alphaModFix/>
          </a:blip>
          <a:stretch>
            <a:fillRect/>
          </a:stretch>
        </p:blipFill>
        <p:spPr>
          <a:xfrm>
            <a:off x="10089900" y="5621175"/>
            <a:ext cx="682200" cy="682200"/>
          </a:xfrm>
          <a:prstGeom prst="rect">
            <a:avLst/>
          </a:prstGeom>
          <a:noFill/>
          <a:ln>
            <a:noFill/>
          </a:ln>
        </p:spPr>
      </p:pic>
      <p:cxnSp>
        <p:nvCxnSpPr>
          <p:cNvPr id="466" name="Google Shape;466;p45"/>
          <p:cNvCxnSpPr>
            <a:stCxn id="463" idx="3"/>
            <a:endCxn id="465" idx="1"/>
          </p:cNvCxnSpPr>
          <p:nvPr/>
        </p:nvCxnSpPr>
        <p:spPr>
          <a:xfrm flipH="1" rot="10800000">
            <a:off x="5441975" y="5962150"/>
            <a:ext cx="4647900" cy="84300"/>
          </a:xfrm>
          <a:prstGeom prst="straightConnector1">
            <a:avLst/>
          </a:prstGeom>
          <a:noFill/>
          <a:ln cap="flat" cmpd="sng" w="28575">
            <a:solidFill>
              <a:schemeClr val="dk2"/>
            </a:solidFill>
            <a:prstDash val="solid"/>
            <a:round/>
            <a:headEnd len="med" w="med" type="triangle"/>
            <a:tailEnd len="med" w="med" type="triangle"/>
          </a:ln>
        </p:spPr>
      </p:cxnSp>
      <p:sp>
        <p:nvSpPr>
          <p:cNvPr id="467" name="Google Shape;467;p45"/>
          <p:cNvSpPr txBox="1"/>
          <p:nvPr/>
        </p:nvSpPr>
        <p:spPr>
          <a:xfrm>
            <a:off x="4365450" y="4052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468" name="Google Shape;468;p45"/>
          <p:cNvSpPr txBox="1"/>
          <p:nvPr/>
        </p:nvSpPr>
        <p:spPr>
          <a:xfrm>
            <a:off x="1469850" y="41284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469" name="Google Shape;469;p45"/>
          <p:cNvSpPr txBox="1"/>
          <p:nvPr/>
        </p:nvSpPr>
        <p:spPr>
          <a:xfrm>
            <a:off x="1165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470" name="Google Shape;470;p45"/>
          <p:cNvSpPr txBox="1"/>
          <p:nvPr/>
        </p:nvSpPr>
        <p:spPr>
          <a:xfrm>
            <a:off x="4213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471" name="Google Shape;471;p45"/>
          <p:cNvSpPr/>
          <p:nvPr/>
        </p:nvSpPr>
        <p:spPr>
          <a:xfrm>
            <a:off x="5608000" y="3508225"/>
            <a:ext cx="682182" cy="434700"/>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rot="2455437">
            <a:off x="5729498" y="2952680"/>
            <a:ext cx="1086318" cy="589528"/>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txBox="1"/>
          <p:nvPr/>
        </p:nvSpPr>
        <p:spPr>
          <a:xfrm>
            <a:off x="6784750" y="2709550"/>
            <a:ext cx="19656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Recreated by Autoscaling Group</a:t>
            </a:r>
            <a:endParaRPr b="1">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pic>
        <p:nvPicPr>
          <p:cNvPr id="479" name="Google Shape;479;p46"/>
          <p:cNvPicPr preferRelativeResize="0"/>
          <p:nvPr/>
        </p:nvPicPr>
        <p:blipFill>
          <a:blip r:embed="rId3">
            <a:alphaModFix/>
          </a:blip>
          <a:stretch>
            <a:fillRect/>
          </a:stretch>
        </p:blipFill>
        <p:spPr>
          <a:xfrm>
            <a:off x="777425" y="1823125"/>
            <a:ext cx="5993825" cy="4564425"/>
          </a:xfrm>
          <a:prstGeom prst="rect">
            <a:avLst/>
          </a:prstGeom>
          <a:noFill/>
          <a:ln>
            <a:noFill/>
          </a:ln>
        </p:spPr>
      </p:pic>
      <p:pic>
        <p:nvPicPr>
          <p:cNvPr id="480" name="Google Shape;480;p46"/>
          <p:cNvPicPr preferRelativeResize="0"/>
          <p:nvPr/>
        </p:nvPicPr>
        <p:blipFill>
          <a:blip r:embed="rId4">
            <a:alphaModFix/>
          </a:blip>
          <a:stretch>
            <a:fillRect/>
          </a:stretch>
        </p:blipFill>
        <p:spPr>
          <a:xfrm>
            <a:off x="952500" y="3043929"/>
            <a:ext cx="2786175" cy="2577250"/>
          </a:xfrm>
          <a:prstGeom prst="rect">
            <a:avLst/>
          </a:prstGeom>
          <a:noFill/>
          <a:ln>
            <a:noFill/>
          </a:ln>
        </p:spPr>
      </p:pic>
      <p:pic>
        <p:nvPicPr>
          <p:cNvPr id="481" name="Google Shape;481;p46"/>
          <p:cNvPicPr preferRelativeResize="0"/>
          <p:nvPr/>
        </p:nvPicPr>
        <p:blipFill>
          <a:blip r:embed="rId5">
            <a:alphaModFix/>
          </a:blip>
          <a:stretch>
            <a:fillRect/>
          </a:stretch>
        </p:blipFill>
        <p:spPr>
          <a:xfrm>
            <a:off x="1335300" y="3310100"/>
            <a:ext cx="2000624" cy="1118300"/>
          </a:xfrm>
          <a:prstGeom prst="rect">
            <a:avLst/>
          </a:prstGeom>
          <a:noFill/>
          <a:ln>
            <a:noFill/>
          </a:ln>
        </p:spPr>
      </p:pic>
      <p:sp>
        <p:nvSpPr>
          <p:cNvPr id="482" name="Google Shape;482;p46"/>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Zone loss</a:t>
            </a:r>
            <a:endParaRPr/>
          </a:p>
        </p:txBody>
      </p:sp>
      <p:sp>
        <p:nvSpPr>
          <p:cNvPr id="483" name="Google Shape;483;p46"/>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484" name="Google Shape;484;p46"/>
          <p:cNvPicPr preferRelativeResize="0"/>
          <p:nvPr/>
        </p:nvPicPr>
        <p:blipFill>
          <a:blip r:embed="rId4">
            <a:alphaModFix/>
          </a:blip>
          <a:stretch>
            <a:fillRect/>
          </a:stretch>
        </p:blipFill>
        <p:spPr>
          <a:xfrm>
            <a:off x="3844200" y="3043929"/>
            <a:ext cx="2786175" cy="2577250"/>
          </a:xfrm>
          <a:prstGeom prst="rect">
            <a:avLst/>
          </a:prstGeom>
          <a:noFill/>
          <a:ln>
            <a:noFill/>
          </a:ln>
        </p:spPr>
      </p:pic>
      <p:sp>
        <p:nvSpPr>
          <p:cNvPr id="485" name="Google Shape;485;p46"/>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486" name="Google Shape;486;p46"/>
          <p:cNvPicPr preferRelativeResize="0"/>
          <p:nvPr/>
        </p:nvPicPr>
        <p:blipFill>
          <a:blip r:embed="rId6">
            <a:alphaModFix/>
          </a:blip>
          <a:stretch>
            <a:fillRect/>
          </a:stretch>
        </p:blipFill>
        <p:spPr>
          <a:xfrm>
            <a:off x="3357350" y="2103938"/>
            <a:ext cx="834000" cy="830138"/>
          </a:xfrm>
          <a:prstGeom prst="rect">
            <a:avLst/>
          </a:prstGeom>
          <a:noFill/>
          <a:ln>
            <a:noFill/>
          </a:ln>
        </p:spPr>
      </p:pic>
      <p:pic>
        <p:nvPicPr>
          <p:cNvPr id="487" name="Google Shape;487;p46"/>
          <p:cNvPicPr preferRelativeResize="0"/>
          <p:nvPr/>
        </p:nvPicPr>
        <p:blipFill>
          <a:blip r:embed="rId7">
            <a:alphaModFix/>
          </a:blip>
          <a:stretch>
            <a:fillRect/>
          </a:stretch>
        </p:blipFill>
        <p:spPr>
          <a:xfrm>
            <a:off x="1467625" y="3462425"/>
            <a:ext cx="682200" cy="682200"/>
          </a:xfrm>
          <a:prstGeom prst="rect">
            <a:avLst/>
          </a:prstGeom>
          <a:noFill/>
          <a:ln>
            <a:noFill/>
          </a:ln>
        </p:spPr>
      </p:pic>
      <p:pic>
        <p:nvPicPr>
          <p:cNvPr id="488" name="Google Shape;488;p46"/>
          <p:cNvPicPr preferRelativeResize="0"/>
          <p:nvPr/>
        </p:nvPicPr>
        <p:blipFill>
          <a:blip r:embed="rId5">
            <a:alphaModFix/>
          </a:blip>
          <a:stretch>
            <a:fillRect/>
          </a:stretch>
        </p:blipFill>
        <p:spPr>
          <a:xfrm>
            <a:off x="4236963" y="3345475"/>
            <a:ext cx="2000650" cy="1118300"/>
          </a:xfrm>
          <a:prstGeom prst="rect">
            <a:avLst/>
          </a:prstGeom>
          <a:noFill/>
          <a:ln>
            <a:noFill/>
          </a:ln>
        </p:spPr>
      </p:pic>
      <p:pic>
        <p:nvPicPr>
          <p:cNvPr id="489" name="Google Shape;489;p46"/>
          <p:cNvPicPr preferRelativeResize="0"/>
          <p:nvPr/>
        </p:nvPicPr>
        <p:blipFill>
          <a:blip r:embed="rId7">
            <a:alphaModFix/>
          </a:blip>
          <a:stretch>
            <a:fillRect/>
          </a:stretch>
        </p:blipFill>
        <p:spPr>
          <a:xfrm>
            <a:off x="2346853" y="3462425"/>
            <a:ext cx="682200" cy="682221"/>
          </a:xfrm>
          <a:prstGeom prst="rect">
            <a:avLst/>
          </a:prstGeom>
          <a:noFill/>
          <a:ln>
            <a:noFill/>
          </a:ln>
        </p:spPr>
      </p:pic>
      <p:pic>
        <p:nvPicPr>
          <p:cNvPr id="490" name="Google Shape;490;p46"/>
          <p:cNvPicPr preferRelativeResize="0"/>
          <p:nvPr/>
        </p:nvPicPr>
        <p:blipFill>
          <a:blip r:embed="rId7">
            <a:alphaModFix/>
          </a:blip>
          <a:stretch>
            <a:fillRect/>
          </a:stretch>
        </p:blipFill>
        <p:spPr>
          <a:xfrm>
            <a:off x="4517850" y="3422375"/>
            <a:ext cx="682200" cy="682200"/>
          </a:xfrm>
          <a:prstGeom prst="rect">
            <a:avLst/>
          </a:prstGeom>
          <a:noFill/>
          <a:ln>
            <a:noFill/>
          </a:ln>
        </p:spPr>
      </p:pic>
      <p:pic>
        <p:nvPicPr>
          <p:cNvPr id="491" name="Google Shape;491;p46"/>
          <p:cNvPicPr preferRelativeResize="0"/>
          <p:nvPr/>
        </p:nvPicPr>
        <p:blipFill>
          <a:blip r:embed="rId7">
            <a:alphaModFix/>
          </a:blip>
          <a:stretch>
            <a:fillRect/>
          </a:stretch>
        </p:blipFill>
        <p:spPr>
          <a:xfrm>
            <a:off x="5441977" y="3386225"/>
            <a:ext cx="682200" cy="682221"/>
          </a:xfrm>
          <a:prstGeom prst="rect">
            <a:avLst/>
          </a:prstGeom>
          <a:noFill/>
          <a:ln>
            <a:noFill/>
          </a:ln>
        </p:spPr>
      </p:pic>
      <p:cxnSp>
        <p:nvCxnSpPr>
          <p:cNvPr id="492" name="Google Shape;492;p46"/>
          <p:cNvCxnSpPr/>
          <p:nvPr/>
        </p:nvCxnSpPr>
        <p:spPr>
          <a:xfrm rot="10800000">
            <a:off x="3326047" y="4932607"/>
            <a:ext cx="834000" cy="0"/>
          </a:xfrm>
          <a:prstGeom prst="straightConnector1">
            <a:avLst/>
          </a:prstGeom>
          <a:noFill/>
          <a:ln cap="flat" cmpd="sng" w="38100">
            <a:solidFill>
              <a:schemeClr val="dk2"/>
            </a:solidFill>
            <a:prstDash val="solid"/>
            <a:round/>
            <a:headEnd len="med" w="med" type="none"/>
            <a:tailEnd len="med" w="med" type="none"/>
          </a:ln>
        </p:spPr>
      </p:cxnSp>
      <p:pic>
        <p:nvPicPr>
          <p:cNvPr id="493" name="Google Shape;493;p46"/>
          <p:cNvPicPr preferRelativeResize="0"/>
          <p:nvPr/>
        </p:nvPicPr>
        <p:blipFill>
          <a:blip r:embed="rId8">
            <a:alphaModFix/>
          </a:blip>
          <a:stretch>
            <a:fillRect/>
          </a:stretch>
        </p:blipFill>
        <p:spPr>
          <a:xfrm>
            <a:off x="2750650" y="4541918"/>
            <a:ext cx="833975" cy="833975"/>
          </a:xfrm>
          <a:prstGeom prst="rect">
            <a:avLst/>
          </a:prstGeom>
          <a:noFill/>
          <a:ln>
            <a:noFill/>
          </a:ln>
        </p:spPr>
      </p:pic>
      <p:pic>
        <p:nvPicPr>
          <p:cNvPr id="494" name="Google Shape;494;p46"/>
          <p:cNvPicPr preferRelativeResize="0"/>
          <p:nvPr/>
        </p:nvPicPr>
        <p:blipFill>
          <a:blip r:embed="rId9">
            <a:alphaModFix/>
          </a:blip>
          <a:stretch>
            <a:fillRect/>
          </a:stretch>
        </p:blipFill>
        <p:spPr>
          <a:xfrm>
            <a:off x="3859447" y="4513589"/>
            <a:ext cx="834000" cy="838036"/>
          </a:xfrm>
          <a:prstGeom prst="rect">
            <a:avLst/>
          </a:prstGeom>
          <a:noFill/>
          <a:ln>
            <a:noFill/>
          </a:ln>
        </p:spPr>
      </p:pic>
      <p:cxnSp>
        <p:nvCxnSpPr>
          <p:cNvPr id="495" name="Google Shape;495;p46"/>
          <p:cNvCxnSpPr>
            <a:stCxn id="486" idx="2"/>
            <a:endCxn id="487" idx="0"/>
          </p:cNvCxnSpPr>
          <p:nvPr/>
        </p:nvCxnSpPr>
        <p:spPr>
          <a:xfrm flipH="1">
            <a:off x="1808750" y="2934075"/>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496" name="Google Shape;496;p46"/>
          <p:cNvCxnSpPr>
            <a:stCxn id="486" idx="2"/>
            <a:endCxn id="489" idx="0"/>
          </p:cNvCxnSpPr>
          <p:nvPr/>
        </p:nvCxnSpPr>
        <p:spPr>
          <a:xfrm flipH="1">
            <a:off x="2688050" y="2934075"/>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497" name="Google Shape;497;p46"/>
          <p:cNvCxnSpPr>
            <a:stCxn id="485" idx="2"/>
            <a:endCxn id="486" idx="0"/>
          </p:cNvCxnSpPr>
          <p:nvPr/>
        </p:nvCxnSpPr>
        <p:spPr>
          <a:xfrm flipH="1">
            <a:off x="3774300" y="1669200"/>
            <a:ext cx="2321700" cy="434700"/>
          </a:xfrm>
          <a:prstGeom prst="straightConnector1">
            <a:avLst/>
          </a:prstGeom>
          <a:noFill/>
          <a:ln cap="flat" cmpd="sng" w="9525">
            <a:solidFill>
              <a:schemeClr val="dk2"/>
            </a:solidFill>
            <a:prstDash val="solid"/>
            <a:round/>
            <a:headEnd len="med" w="med" type="none"/>
            <a:tailEnd len="med" w="med" type="triangle"/>
          </a:ln>
        </p:spPr>
      </p:cxnSp>
      <p:pic>
        <p:nvPicPr>
          <p:cNvPr id="498" name="Google Shape;498;p46"/>
          <p:cNvPicPr preferRelativeResize="0"/>
          <p:nvPr/>
        </p:nvPicPr>
        <p:blipFill>
          <a:blip r:embed="rId10">
            <a:alphaModFix/>
          </a:blip>
          <a:stretch>
            <a:fillRect/>
          </a:stretch>
        </p:blipFill>
        <p:spPr>
          <a:xfrm>
            <a:off x="4759775" y="5705350"/>
            <a:ext cx="682200" cy="682200"/>
          </a:xfrm>
          <a:prstGeom prst="rect">
            <a:avLst/>
          </a:prstGeom>
          <a:noFill/>
          <a:ln>
            <a:noFill/>
          </a:ln>
        </p:spPr>
      </p:pic>
      <p:pic>
        <p:nvPicPr>
          <p:cNvPr id="499" name="Google Shape;499;p46"/>
          <p:cNvPicPr preferRelativeResize="0"/>
          <p:nvPr/>
        </p:nvPicPr>
        <p:blipFill>
          <a:blip r:embed="rId3">
            <a:alphaModFix/>
          </a:blip>
          <a:stretch>
            <a:fillRect/>
          </a:stretch>
        </p:blipFill>
        <p:spPr>
          <a:xfrm>
            <a:off x="9958050" y="5313600"/>
            <a:ext cx="1295925" cy="986875"/>
          </a:xfrm>
          <a:prstGeom prst="rect">
            <a:avLst/>
          </a:prstGeom>
          <a:noFill/>
          <a:ln>
            <a:noFill/>
          </a:ln>
        </p:spPr>
      </p:pic>
      <p:pic>
        <p:nvPicPr>
          <p:cNvPr id="500" name="Google Shape;500;p46"/>
          <p:cNvPicPr preferRelativeResize="0"/>
          <p:nvPr/>
        </p:nvPicPr>
        <p:blipFill>
          <a:blip r:embed="rId10">
            <a:alphaModFix/>
          </a:blip>
          <a:stretch>
            <a:fillRect/>
          </a:stretch>
        </p:blipFill>
        <p:spPr>
          <a:xfrm>
            <a:off x="10089900" y="5621175"/>
            <a:ext cx="682200" cy="682200"/>
          </a:xfrm>
          <a:prstGeom prst="rect">
            <a:avLst/>
          </a:prstGeom>
          <a:noFill/>
          <a:ln>
            <a:noFill/>
          </a:ln>
        </p:spPr>
      </p:pic>
      <p:cxnSp>
        <p:nvCxnSpPr>
          <p:cNvPr id="501" name="Google Shape;501;p46"/>
          <p:cNvCxnSpPr>
            <a:stCxn id="498" idx="3"/>
            <a:endCxn id="500" idx="1"/>
          </p:cNvCxnSpPr>
          <p:nvPr/>
        </p:nvCxnSpPr>
        <p:spPr>
          <a:xfrm flipH="1" rot="10800000">
            <a:off x="5441975" y="5962150"/>
            <a:ext cx="4647900" cy="84300"/>
          </a:xfrm>
          <a:prstGeom prst="straightConnector1">
            <a:avLst/>
          </a:prstGeom>
          <a:noFill/>
          <a:ln cap="flat" cmpd="sng" w="28575">
            <a:solidFill>
              <a:schemeClr val="dk2"/>
            </a:solidFill>
            <a:prstDash val="solid"/>
            <a:round/>
            <a:headEnd len="med" w="med" type="triangle"/>
            <a:tailEnd len="med" w="med" type="triangle"/>
          </a:ln>
        </p:spPr>
      </p:cxnSp>
      <p:sp>
        <p:nvSpPr>
          <p:cNvPr id="502" name="Google Shape;502;p46"/>
          <p:cNvSpPr txBox="1"/>
          <p:nvPr/>
        </p:nvSpPr>
        <p:spPr>
          <a:xfrm>
            <a:off x="4365450" y="4052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03" name="Google Shape;503;p46"/>
          <p:cNvSpPr txBox="1"/>
          <p:nvPr/>
        </p:nvSpPr>
        <p:spPr>
          <a:xfrm>
            <a:off x="1469850" y="41284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04" name="Google Shape;504;p46"/>
          <p:cNvSpPr txBox="1"/>
          <p:nvPr/>
        </p:nvSpPr>
        <p:spPr>
          <a:xfrm>
            <a:off x="1165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05" name="Google Shape;505;p46"/>
          <p:cNvSpPr txBox="1"/>
          <p:nvPr/>
        </p:nvSpPr>
        <p:spPr>
          <a:xfrm>
            <a:off x="4213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06" name="Google Shape;506;p46"/>
          <p:cNvSpPr/>
          <p:nvPr/>
        </p:nvSpPr>
        <p:spPr>
          <a:xfrm>
            <a:off x="4263602" y="3305225"/>
            <a:ext cx="2160378" cy="2199636"/>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txBox="1"/>
          <p:nvPr/>
        </p:nvSpPr>
        <p:spPr>
          <a:xfrm>
            <a:off x="7255450" y="2323325"/>
            <a:ext cx="54432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Traffic shifts to other zone</a:t>
            </a:r>
            <a:endParaRPr b="1" sz="24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47"/>
          <p:cNvPicPr preferRelativeResize="0"/>
          <p:nvPr/>
        </p:nvPicPr>
        <p:blipFill>
          <a:blip r:embed="rId3">
            <a:alphaModFix/>
          </a:blip>
          <a:stretch>
            <a:fillRect/>
          </a:stretch>
        </p:blipFill>
        <p:spPr>
          <a:xfrm>
            <a:off x="777425" y="1823125"/>
            <a:ext cx="5993825" cy="4564425"/>
          </a:xfrm>
          <a:prstGeom prst="rect">
            <a:avLst/>
          </a:prstGeom>
          <a:noFill/>
          <a:ln>
            <a:noFill/>
          </a:ln>
        </p:spPr>
      </p:pic>
      <p:pic>
        <p:nvPicPr>
          <p:cNvPr id="514" name="Google Shape;514;p47"/>
          <p:cNvPicPr preferRelativeResize="0"/>
          <p:nvPr/>
        </p:nvPicPr>
        <p:blipFill>
          <a:blip r:embed="rId4">
            <a:alphaModFix/>
          </a:blip>
          <a:stretch>
            <a:fillRect/>
          </a:stretch>
        </p:blipFill>
        <p:spPr>
          <a:xfrm>
            <a:off x="952500" y="3043929"/>
            <a:ext cx="2786175" cy="2577250"/>
          </a:xfrm>
          <a:prstGeom prst="rect">
            <a:avLst/>
          </a:prstGeom>
          <a:noFill/>
          <a:ln>
            <a:noFill/>
          </a:ln>
        </p:spPr>
      </p:pic>
      <p:pic>
        <p:nvPicPr>
          <p:cNvPr id="515" name="Google Shape;515;p47"/>
          <p:cNvPicPr preferRelativeResize="0"/>
          <p:nvPr/>
        </p:nvPicPr>
        <p:blipFill>
          <a:blip r:embed="rId5">
            <a:alphaModFix/>
          </a:blip>
          <a:stretch>
            <a:fillRect/>
          </a:stretch>
        </p:blipFill>
        <p:spPr>
          <a:xfrm>
            <a:off x="1335300" y="3310100"/>
            <a:ext cx="2000624" cy="1118300"/>
          </a:xfrm>
          <a:prstGeom prst="rect">
            <a:avLst/>
          </a:prstGeom>
          <a:noFill/>
          <a:ln>
            <a:noFill/>
          </a:ln>
        </p:spPr>
      </p:pic>
      <p:sp>
        <p:nvSpPr>
          <p:cNvPr id="516" name="Google Shape;516;p47"/>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Database loss</a:t>
            </a:r>
            <a:endParaRPr/>
          </a:p>
        </p:txBody>
      </p:sp>
      <p:sp>
        <p:nvSpPr>
          <p:cNvPr id="517" name="Google Shape;517;p47"/>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18" name="Google Shape;518;p47"/>
          <p:cNvPicPr preferRelativeResize="0"/>
          <p:nvPr/>
        </p:nvPicPr>
        <p:blipFill>
          <a:blip r:embed="rId4">
            <a:alphaModFix/>
          </a:blip>
          <a:stretch>
            <a:fillRect/>
          </a:stretch>
        </p:blipFill>
        <p:spPr>
          <a:xfrm>
            <a:off x="3844200" y="3043929"/>
            <a:ext cx="2786175" cy="2577250"/>
          </a:xfrm>
          <a:prstGeom prst="rect">
            <a:avLst/>
          </a:prstGeom>
          <a:noFill/>
          <a:ln>
            <a:noFill/>
          </a:ln>
        </p:spPr>
      </p:pic>
      <p:sp>
        <p:nvSpPr>
          <p:cNvPr id="519" name="Google Shape;519;p47"/>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520" name="Google Shape;520;p47"/>
          <p:cNvPicPr preferRelativeResize="0"/>
          <p:nvPr/>
        </p:nvPicPr>
        <p:blipFill>
          <a:blip r:embed="rId6">
            <a:alphaModFix/>
          </a:blip>
          <a:stretch>
            <a:fillRect/>
          </a:stretch>
        </p:blipFill>
        <p:spPr>
          <a:xfrm>
            <a:off x="3357350" y="2103938"/>
            <a:ext cx="834000" cy="830138"/>
          </a:xfrm>
          <a:prstGeom prst="rect">
            <a:avLst/>
          </a:prstGeom>
          <a:noFill/>
          <a:ln>
            <a:noFill/>
          </a:ln>
        </p:spPr>
      </p:pic>
      <p:pic>
        <p:nvPicPr>
          <p:cNvPr id="521" name="Google Shape;521;p47"/>
          <p:cNvPicPr preferRelativeResize="0"/>
          <p:nvPr/>
        </p:nvPicPr>
        <p:blipFill>
          <a:blip r:embed="rId7">
            <a:alphaModFix/>
          </a:blip>
          <a:stretch>
            <a:fillRect/>
          </a:stretch>
        </p:blipFill>
        <p:spPr>
          <a:xfrm>
            <a:off x="1467625" y="3462425"/>
            <a:ext cx="682200" cy="682200"/>
          </a:xfrm>
          <a:prstGeom prst="rect">
            <a:avLst/>
          </a:prstGeom>
          <a:noFill/>
          <a:ln>
            <a:noFill/>
          </a:ln>
        </p:spPr>
      </p:pic>
      <p:pic>
        <p:nvPicPr>
          <p:cNvPr id="522" name="Google Shape;522;p47"/>
          <p:cNvPicPr preferRelativeResize="0"/>
          <p:nvPr/>
        </p:nvPicPr>
        <p:blipFill>
          <a:blip r:embed="rId5">
            <a:alphaModFix/>
          </a:blip>
          <a:stretch>
            <a:fillRect/>
          </a:stretch>
        </p:blipFill>
        <p:spPr>
          <a:xfrm>
            <a:off x="4236963" y="3345475"/>
            <a:ext cx="2000650" cy="1118300"/>
          </a:xfrm>
          <a:prstGeom prst="rect">
            <a:avLst/>
          </a:prstGeom>
          <a:noFill/>
          <a:ln>
            <a:noFill/>
          </a:ln>
        </p:spPr>
      </p:pic>
      <p:pic>
        <p:nvPicPr>
          <p:cNvPr id="523" name="Google Shape;523;p47"/>
          <p:cNvPicPr preferRelativeResize="0"/>
          <p:nvPr/>
        </p:nvPicPr>
        <p:blipFill>
          <a:blip r:embed="rId7">
            <a:alphaModFix/>
          </a:blip>
          <a:stretch>
            <a:fillRect/>
          </a:stretch>
        </p:blipFill>
        <p:spPr>
          <a:xfrm>
            <a:off x="2346853" y="3462425"/>
            <a:ext cx="682200" cy="682221"/>
          </a:xfrm>
          <a:prstGeom prst="rect">
            <a:avLst/>
          </a:prstGeom>
          <a:noFill/>
          <a:ln>
            <a:noFill/>
          </a:ln>
        </p:spPr>
      </p:pic>
      <p:pic>
        <p:nvPicPr>
          <p:cNvPr id="524" name="Google Shape;524;p47"/>
          <p:cNvPicPr preferRelativeResize="0"/>
          <p:nvPr/>
        </p:nvPicPr>
        <p:blipFill>
          <a:blip r:embed="rId7">
            <a:alphaModFix/>
          </a:blip>
          <a:stretch>
            <a:fillRect/>
          </a:stretch>
        </p:blipFill>
        <p:spPr>
          <a:xfrm>
            <a:off x="4517850" y="3422375"/>
            <a:ext cx="682200" cy="682200"/>
          </a:xfrm>
          <a:prstGeom prst="rect">
            <a:avLst/>
          </a:prstGeom>
          <a:noFill/>
          <a:ln>
            <a:noFill/>
          </a:ln>
        </p:spPr>
      </p:pic>
      <p:pic>
        <p:nvPicPr>
          <p:cNvPr id="525" name="Google Shape;525;p47"/>
          <p:cNvPicPr preferRelativeResize="0"/>
          <p:nvPr/>
        </p:nvPicPr>
        <p:blipFill>
          <a:blip r:embed="rId7">
            <a:alphaModFix/>
          </a:blip>
          <a:stretch>
            <a:fillRect/>
          </a:stretch>
        </p:blipFill>
        <p:spPr>
          <a:xfrm>
            <a:off x="5441977" y="3386225"/>
            <a:ext cx="682200" cy="682221"/>
          </a:xfrm>
          <a:prstGeom prst="rect">
            <a:avLst/>
          </a:prstGeom>
          <a:noFill/>
          <a:ln>
            <a:noFill/>
          </a:ln>
        </p:spPr>
      </p:pic>
      <p:cxnSp>
        <p:nvCxnSpPr>
          <p:cNvPr id="526" name="Google Shape;526;p47"/>
          <p:cNvCxnSpPr/>
          <p:nvPr/>
        </p:nvCxnSpPr>
        <p:spPr>
          <a:xfrm rot="10800000">
            <a:off x="3326047" y="4932607"/>
            <a:ext cx="834000" cy="0"/>
          </a:xfrm>
          <a:prstGeom prst="straightConnector1">
            <a:avLst/>
          </a:prstGeom>
          <a:noFill/>
          <a:ln cap="flat" cmpd="sng" w="38100">
            <a:solidFill>
              <a:schemeClr val="dk2"/>
            </a:solidFill>
            <a:prstDash val="solid"/>
            <a:round/>
            <a:headEnd len="med" w="med" type="none"/>
            <a:tailEnd len="med" w="med" type="none"/>
          </a:ln>
        </p:spPr>
      </p:cxnSp>
      <p:pic>
        <p:nvPicPr>
          <p:cNvPr id="527" name="Google Shape;527;p47"/>
          <p:cNvPicPr preferRelativeResize="0"/>
          <p:nvPr/>
        </p:nvPicPr>
        <p:blipFill>
          <a:blip r:embed="rId8">
            <a:alphaModFix/>
          </a:blip>
          <a:stretch>
            <a:fillRect/>
          </a:stretch>
        </p:blipFill>
        <p:spPr>
          <a:xfrm>
            <a:off x="2750650" y="4541918"/>
            <a:ext cx="833975" cy="833975"/>
          </a:xfrm>
          <a:prstGeom prst="rect">
            <a:avLst/>
          </a:prstGeom>
          <a:noFill/>
          <a:ln>
            <a:noFill/>
          </a:ln>
        </p:spPr>
      </p:pic>
      <p:cxnSp>
        <p:nvCxnSpPr>
          <p:cNvPr id="528" name="Google Shape;528;p47"/>
          <p:cNvCxnSpPr>
            <a:stCxn id="520" idx="2"/>
            <a:endCxn id="521" idx="0"/>
          </p:cNvCxnSpPr>
          <p:nvPr/>
        </p:nvCxnSpPr>
        <p:spPr>
          <a:xfrm flipH="1">
            <a:off x="1808750" y="2934075"/>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47"/>
          <p:cNvCxnSpPr>
            <a:stCxn id="520" idx="2"/>
            <a:endCxn id="523" idx="0"/>
          </p:cNvCxnSpPr>
          <p:nvPr/>
        </p:nvCxnSpPr>
        <p:spPr>
          <a:xfrm flipH="1">
            <a:off x="2688050" y="2934075"/>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530" name="Google Shape;530;p47"/>
          <p:cNvCxnSpPr>
            <a:stCxn id="520" idx="2"/>
            <a:endCxn id="524" idx="0"/>
          </p:cNvCxnSpPr>
          <p:nvPr/>
        </p:nvCxnSpPr>
        <p:spPr>
          <a:xfrm>
            <a:off x="3774350" y="2934075"/>
            <a:ext cx="1084500" cy="488400"/>
          </a:xfrm>
          <a:prstGeom prst="straightConnector1">
            <a:avLst/>
          </a:prstGeom>
          <a:noFill/>
          <a:ln cap="flat" cmpd="sng" w="9525">
            <a:solidFill>
              <a:schemeClr val="dk2"/>
            </a:solidFill>
            <a:prstDash val="solid"/>
            <a:round/>
            <a:headEnd len="med" w="med" type="none"/>
            <a:tailEnd len="med" w="med" type="triangle"/>
          </a:ln>
        </p:spPr>
      </p:cxnSp>
      <p:cxnSp>
        <p:nvCxnSpPr>
          <p:cNvPr id="531" name="Google Shape;531;p47"/>
          <p:cNvCxnSpPr>
            <a:stCxn id="520" idx="2"/>
            <a:endCxn id="525" idx="0"/>
          </p:cNvCxnSpPr>
          <p:nvPr/>
        </p:nvCxnSpPr>
        <p:spPr>
          <a:xfrm>
            <a:off x="3774350" y="2934075"/>
            <a:ext cx="2008800" cy="4521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47"/>
          <p:cNvCxnSpPr>
            <a:stCxn id="519" idx="2"/>
            <a:endCxn id="520" idx="0"/>
          </p:cNvCxnSpPr>
          <p:nvPr/>
        </p:nvCxnSpPr>
        <p:spPr>
          <a:xfrm flipH="1">
            <a:off x="3774300" y="1669200"/>
            <a:ext cx="2321700" cy="434700"/>
          </a:xfrm>
          <a:prstGeom prst="straightConnector1">
            <a:avLst/>
          </a:prstGeom>
          <a:noFill/>
          <a:ln cap="flat" cmpd="sng" w="9525">
            <a:solidFill>
              <a:schemeClr val="dk2"/>
            </a:solidFill>
            <a:prstDash val="solid"/>
            <a:round/>
            <a:headEnd len="med" w="med" type="none"/>
            <a:tailEnd len="med" w="med" type="triangle"/>
          </a:ln>
        </p:spPr>
      </p:cxnSp>
      <p:pic>
        <p:nvPicPr>
          <p:cNvPr id="533" name="Google Shape;533;p47"/>
          <p:cNvPicPr preferRelativeResize="0"/>
          <p:nvPr/>
        </p:nvPicPr>
        <p:blipFill>
          <a:blip r:embed="rId9">
            <a:alphaModFix/>
          </a:blip>
          <a:stretch>
            <a:fillRect/>
          </a:stretch>
        </p:blipFill>
        <p:spPr>
          <a:xfrm>
            <a:off x="4759775" y="5705350"/>
            <a:ext cx="682200" cy="682200"/>
          </a:xfrm>
          <a:prstGeom prst="rect">
            <a:avLst/>
          </a:prstGeom>
          <a:noFill/>
          <a:ln>
            <a:noFill/>
          </a:ln>
        </p:spPr>
      </p:pic>
      <p:pic>
        <p:nvPicPr>
          <p:cNvPr id="534" name="Google Shape;534;p47"/>
          <p:cNvPicPr preferRelativeResize="0"/>
          <p:nvPr/>
        </p:nvPicPr>
        <p:blipFill>
          <a:blip r:embed="rId3">
            <a:alphaModFix/>
          </a:blip>
          <a:stretch>
            <a:fillRect/>
          </a:stretch>
        </p:blipFill>
        <p:spPr>
          <a:xfrm>
            <a:off x="9958050" y="5313600"/>
            <a:ext cx="1295925" cy="986875"/>
          </a:xfrm>
          <a:prstGeom prst="rect">
            <a:avLst/>
          </a:prstGeom>
          <a:noFill/>
          <a:ln>
            <a:noFill/>
          </a:ln>
        </p:spPr>
      </p:pic>
      <p:pic>
        <p:nvPicPr>
          <p:cNvPr id="535" name="Google Shape;535;p47"/>
          <p:cNvPicPr preferRelativeResize="0"/>
          <p:nvPr/>
        </p:nvPicPr>
        <p:blipFill>
          <a:blip r:embed="rId9">
            <a:alphaModFix/>
          </a:blip>
          <a:stretch>
            <a:fillRect/>
          </a:stretch>
        </p:blipFill>
        <p:spPr>
          <a:xfrm>
            <a:off x="10089900" y="5621175"/>
            <a:ext cx="682200" cy="682200"/>
          </a:xfrm>
          <a:prstGeom prst="rect">
            <a:avLst/>
          </a:prstGeom>
          <a:noFill/>
          <a:ln>
            <a:noFill/>
          </a:ln>
        </p:spPr>
      </p:pic>
      <p:cxnSp>
        <p:nvCxnSpPr>
          <p:cNvPr id="536" name="Google Shape;536;p47"/>
          <p:cNvCxnSpPr>
            <a:stCxn id="533" idx="3"/>
            <a:endCxn id="535" idx="1"/>
          </p:cNvCxnSpPr>
          <p:nvPr/>
        </p:nvCxnSpPr>
        <p:spPr>
          <a:xfrm flipH="1" rot="10800000">
            <a:off x="5441975" y="5962150"/>
            <a:ext cx="4647900" cy="84300"/>
          </a:xfrm>
          <a:prstGeom prst="straightConnector1">
            <a:avLst/>
          </a:prstGeom>
          <a:noFill/>
          <a:ln cap="flat" cmpd="sng" w="28575">
            <a:solidFill>
              <a:schemeClr val="dk2"/>
            </a:solidFill>
            <a:prstDash val="solid"/>
            <a:round/>
            <a:headEnd len="med" w="med" type="triangle"/>
            <a:tailEnd len="med" w="med" type="triangle"/>
          </a:ln>
        </p:spPr>
      </p:cxnSp>
      <p:sp>
        <p:nvSpPr>
          <p:cNvPr id="537" name="Google Shape;537;p47"/>
          <p:cNvSpPr txBox="1"/>
          <p:nvPr/>
        </p:nvSpPr>
        <p:spPr>
          <a:xfrm>
            <a:off x="4365450" y="4052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38" name="Google Shape;538;p47"/>
          <p:cNvSpPr txBox="1"/>
          <p:nvPr/>
        </p:nvSpPr>
        <p:spPr>
          <a:xfrm>
            <a:off x="1469850" y="41284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39" name="Google Shape;539;p47"/>
          <p:cNvSpPr txBox="1"/>
          <p:nvPr/>
        </p:nvSpPr>
        <p:spPr>
          <a:xfrm>
            <a:off x="1165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40" name="Google Shape;540;p47"/>
          <p:cNvSpPr txBox="1"/>
          <p:nvPr/>
        </p:nvSpPr>
        <p:spPr>
          <a:xfrm>
            <a:off x="4213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41" name="Google Shape;541;p47"/>
          <p:cNvSpPr/>
          <p:nvPr/>
        </p:nvSpPr>
        <p:spPr>
          <a:xfrm>
            <a:off x="2790614" y="4591495"/>
            <a:ext cx="754056" cy="682236"/>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txBox="1"/>
          <p:nvPr/>
        </p:nvSpPr>
        <p:spPr>
          <a:xfrm>
            <a:off x="7255450" y="2323325"/>
            <a:ext cx="54432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Helvetica Neue"/>
                <a:ea typeface="Helvetica Neue"/>
                <a:cs typeface="Helvetica Neue"/>
                <a:sym typeface="Helvetica Neue"/>
              </a:rPr>
              <a:t>Slave is promoted</a:t>
            </a:r>
            <a:endParaRPr b="1" sz="2400">
              <a:latin typeface="Helvetica Neue"/>
              <a:ea typeface="Helvetica Neue"/>
              <a:cs typeface="Helvetica Neue"/>
              <a:sym typeface="Helvetica Neue"/>
            </a:endParaRPr>
          </a:p>
        </p:txBody>
      </p:sp>
      <p:pic>
        <p:nvPicPr>
          <p:cNvPr id="543" name="Google Shape;543;p47"/>
          <p:cNvPicPr preferRelativeResize="0"/>
          <p:nvPr/>
        </p:nvPicPr>
        <p:blipFill>
          <a:blip r:embed="rId8">
            <a:alphaModFix/>
          </a:blip>
          <a:stretch>
            <a:fillRect/>
          </a:stretch>
        </p:blipFill>
        <p:spPr>
          <a:xfrm>
            <a:off x="3868225" y="4564168"/>
            <a:ext cx="833975" cy="833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48"/>
          <p:cNvPicPr preferRelativeResize="0"/>
          <p:nvPr/>
        </p:nvPicPr>
        <p:blipFill>
          <a:blip r:embed="rId3">
            <a:alphaModFix/>
          </a:blip>
          <a:stretch>
            <a:fillRect/>
          </a:stretch>
        </p:blipFill>
        <p:spPr>
          <a:xfrm>
            <a:off x="777425" y="1823125"/>
            <a:ext cx="5993825" cy="4564425"/>
          </a:xfrm>
          <a:prstGeom prst="rect">
            <a:avLst/>
          </a:prstGeom>
          <a:noFill/>
          <a:ln>
            <a:noFill/>
          </a:ln>
        </p:spPr>
      </p:pic>
      <p:pic>
        <p:nvPicPr>
          <p:cNvPr id="550" name="Google Shape;550;p48"/>
          <p:cNvPicPr preferRelativeResize="0"/>
          <p:nvPr/>
        </p:nvPicPr>
        <p:blipFill>
          <a:blip r:embed="rId4">
            <a:alphaModFix/>
          </a:blip>
          <a:stretch>
            <a:fillRect/>
          </a:stretch>
        </p:blipFill>
        <p:spPr>
          <a:xfrm>
            <a:off x="952500" y="3043929"/>
            <a:ext cx="2786175" cy="2577250"/>
          </a:xfrm>
          <a:prstGeom prst="rect">
            <a:avLst/>
          </a:prstGeom>
          <a:noFill/>
          <a:ln>
            <a:noFill/>
          </a:ln>
        </p:spPr>
      </p:pic>
      <p:pic>
        <p:nvPicPr>
          <p:cNvPr id="551" name="Google Shape;551;p48"/>
          <p:cNvPicPr preferRelativeResize="0"/>
          <p:nvPr/>
        </p:nvPicPr>
        <p:blipFill>
          <a:blip r:embed="rId5">
            <a:alphaModFix/>
          </a:blip>
          <a:stretch>
            <a:fillRect/>
          </a:stretch>
        </p:blipFill>
        <p:spPr>
          <a:xfrm>
            <a:off x="1335300" y="3310100"/>
            <a:ext cx="2000624" cy="1118300"/>
          </a:xfrm>
          <a:prstGeom prst="rect">
            <a:avLst/>
          </a:prstGeom>
          <a:noFill/>
          <a:ln>
            <a:noFill/>
          </a:ln>
        </p:spPr>
      </p:pic>
      <p:sp>
        <p:nvSpPr>
          <p:cNvPr id="552" name="Google Shape;552;p48"/>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Regional outage</a:t>
            </a:r>
            <a:endParaRPr/>
          </a:p>
        </p:txBody>
      </p:sp>
      <p:sp>
        <p:nvSpPr>
          <p:cNvPr id="553" name="Google Shape;553;p48"/>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54" name="Google Shape;554;p48"/>
          <p:cNvPicPr preferRelativeResize="0"/>
          <p:nvPr/>
        </p:nvPicPr>
        <p:blipFill>
          <a:blip r:embed="rId4">
            <a:alphaModFix/>
          </a:blip>
          <a:stretch>
            <a:fillRect/>
          </a:stretch>
        </p:blipFill>
        <p:spPr>
          <a:xfrm>
            <a:off x="3844200" y="3043929"/>
            <a:ext cx="2786175" cy="2577250"/>
          </a:xfrm>
          <a:prstGeom prst="rect">
            <a:avLst/>
          </a:prstGeom>
          <a:noFill/>
          <a:ln>
            <a:noFill/>
          </a:ln>
        </p:spPr>
      </p:pic>
      <p:sp>
        <p:nvSpPr>
          <p:cNvPr id="555" name="Google Shape;555;p48"/>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556" name="Google Shape;556;p48"/>
          <p:cNvPicPr preferRelativeResize="0"/>
          <p:nvPr/>
        </p:nvPicPr>
        <p:blipFill>
          <a:blip r:embed="rId6">
            <a:alphaModFix/>
          </a:blip>
          <a:stretch>
            <a:fillRect/>
          </a:stretch>
        </p:blipFill>
        <p:spPr>
          <a:xfrm>
            <a:off x="3357350" y="2103938"/>
            <a:ext cx="834000" cy="830138"/>
          </a:xfrm>
          <a:prstGeom prst="rect">
            <a:avLst/>
          </a:prstGeom>
          <a:noFill/>
          <a:ln>
            <a:noFill/>
          </a:ln>
        </p:spPr>
      </p:pic>
      <p:pic>
        <p:nvPicPr>
          <p:cNvPr id="557" name="Google Shape;557;p48"/>
          <p:cNvPicPr preferRelativeResize="0"/>
          <p:nvPr/>
        </p:nvPicPr>
        <p:blipFill>
          <a:blip r:embed="rId7">
            <a:alphaModFix/>
          </a:blip>
          <a:stretch>
            <a:fillRect/>
          </a:stretch>
        </p:blipFill>
        <p:spPr>
          <a:xfrm>
            <a:off x="1467625" y="3462425"/>
            <a:ext cx="682200" cy="682200"/>
          </a:xfrm>
          <a:prstGeom prst="rect">
            <a:avLst/>
          </a:prstGeom>
          <a:noFill/>
          <a:ln>
            <a:noFill/>
          </a:ln>
        </p:spPr>
      </p:pic>
      <p:pic>
        <p:nvPicPr>
          <p:cNvPr id="558" name="Google Shape;558;p48"/>
          <p:cNvPicPr preferRelativeResize="0"/>
          <p:nvPr/>
        </p:nvPicPr>
        <p:blipFill>
          <a:blip r:embed="rId5">
            <a:alphaModFix/>
          </a:blip>
          <a:stretch>
            <a:fillRect/>
          </a:stretch>
        </p:blipFill>
        <p:spPr>
          <a:xfrm>
            <a:off x="4236963" y="3345475"/>
            <a:ext cx="2000650" cy="1118300"/>
          </a:xfrm>
          <a:prstGeom prst="rect">
            <a:avLst/>
          </a:prstGeom>
          <a:noFill/>
          <a:ln>
            <a:noFill/>
          </a:ln>
        </p:spPr>
      </p:pic>
      <p:pic>
        <p:nvPicPr>
          <p:cNvPr id="559" name="Google Shape;559;p48"/>
          <p:cNvPicPr preferRelativeResize="0"/>
          <p:nvPr/>
        </p:nvPicPr>
        <p:blipFill>
          <a:blip r:embed="rId7">
            <a:alphaModFix/>
          </a:blip>
          <a:stretch>
            <a:fillRect/>
          </a:stretch>
        </p:blipFill>
        <p:spPr>
          <a:xfrm>
            <a:off x="2346853" y="3462425"/>
            <a:ext cx="682200" cy="682221"/>
          </a:xfrm>
          <a:prstGeom prst="rect">
            <a:avLst/>
          </a:prstGeom>
          <a:noFill/>
          <a:ln>
            <a:noFill/>
          </a:ln>
        </p:spPr>
      </p:pic>
      <p:pic>
        <p:nvPicPr>
          <p:cNvPr id="560" name="Google Shape;560;p48"/>
          <p:cNvPicPr preferRelativeResize="0"/>
          <p:nvPr/>
        </p:nvPicPr>
        <p:blipFill>
          <a:blip r:embed="rId7">
            <a:alphaModFix/>
          </a:blip>
          <a:stretch>
            <a:fillRect/>
          </a:stretch>
        </p:blipFill>
        <p:spPr>
          <a:xfrm>
            <a:off x="4517850" y="3422375"/>
            <a:ext cx="682200" cy="682200"/>
          </a:xfrm>
          <a:prstGeom prst="rect">
            <a:avLst/>
          </a:prstGeom>
          <a:noFill/>
          <a:ln>
            <a:noFill/>
          </a:ln>
        </p:spPr>
      </p:pic>
      <p:pic>
        <p:nvPicPr>
          <p:cNvPr id="561" name="Google Shape;561;p48"/>
          <p:cNvPicPr preferRelativeResize="0"/>
          <p:nvPr/>
        </p:nvPicPr>
        <p:blipFill>
          <a:blip r:embed="rId7">
            <a:alphaModFix/>
          </a:blip>
          <a:stretch>
            <a:fillRect/>
          </a:stretch>
        </p:blipFill>
        <p:spPr>
          <a:xfrm>
            <a:off x="5441977" y="3386225"/>
            <a:ext cx="682200" cy="682221"/>
          </a:xfrm>
          <a:prstGeom prst="rect">
            <a:avLst/>
          </a:prstGeom>
          <a:noFill/>
          <a:ln>
            <a:noFill/>
          </a:ln>
        </p:spPr>
      </p:pic>
      <p:cxnSp>
        <p:nvCxnSpPr>
          <p:cNvPr id="562" name="Google Shape;562;p48"/>
          <p:cNvCxnSpPr/>
          <p:nvPr/>
        </p:nvCxnSpPr>
        <p:spPr>
          <a:xfrm rot="10800000">
            <a:off x="3326047" y="4932607"/>
            <a:ext cx="834000" cy="0"/>
          </a:xfrm>
          <a:prstGeom prst="straightConnector1">
            <a:avLst/>
          </a:prstGeom>
          <a:noFill/>
          <a:ln cap="flat" cmpd="sng" w="38100">
            <a:solidFill>
              <a:schemeClr val="dk2"/>
            </a:solidFill>
            <a:prstDash val="solid"/>
            <a:round/>
            <a:headEnd len="med" w="med" type="none"/>
            <a:tailEnd len="med" w="med" type="none"/>
          </a:ln>
        </p:spPr>
      </p:cxnSp>
      <p:pic>
        <p:nvPicPr>
          <p:cNvPr id="563" name="Google Shape;563;p48"/>
          <p:cNvPicPr preferRelativeResize="0"/>
          <p:nvPr/>
        </p:nvPicPr>
        <p:blipFill>
          <a:blip r:embed="rId8">
            <a:alphaModFix/>
          </a:blip>
          <a:stretch>
            <a:fillRect/>
          </a:stretch>
        </p:blipFill>
        <p:spPr>
          <a:xfrm>
            <a:off x="2750650" y="4541918"/>
            <a:ext cx="833975" cy="833975"/>
          </a:xfrm>
          <a:prstGeom prst="rect">
            <a:avLst/>
          </a:prstGeom>
          <a:noFill/>
          <a:ln>
            <a:noFill/>
          </a:ln>
        </p:spPr>
      </p:pic>
      <p:pic>
        <p:nvPicPr>
          <p:cNvPr id="564" name="Google Shape;564;p48"/>
          <p:cNvPicPr preferRelativeResize="0"/>
          <p:nvPr/>
        </p:nvPicPr>
        <p:blipFill>
          <a:blip r:embed="rId9">
            <a:alphaModFix/>
          </a:blip>
          <a:stretch>
            <a:fillRect/>
          </a:stretch>
        </p:blipFill>
        <p:spPr>
          <a:xfrm>
            <a:off x="3859447" y="4513589"/>
            <a:ext cx="834000" cy="838036"/>
          </a:xfrm>
          <a:prstGeom prst="rect">
            <a:avLst/>
          </a:prstGeom>
          <a:noFill/>
          <a:ln>
            <a:noFill/>
          </a:ln>
        </p:spPr>
      </p:pic>
      <p:cxnSp>
        <p:nvCxnSpPr>
          <p:cNvPr id="565" name="Google Shape;565;p48"/>
          <p:cNvCxnSpPr>
            <a:stCxn id="556" idx="2"/>
            <a:endCxn id="557" idx="0"/>
          </p:cNvCxnSpPr>
          <p:nvPr/>
        </p:nvCxnSpPr>
        <p:spPr>
          <a:xfrm flipH="1">
            <a:off x="1808750" y="2934075"/>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48"/>
          <p:cNvCxnSpPr>
            <a:stCxn id="556" idx="2"/>
            <a:endCxn id="559" idx="0"/>
          </p:cNvCxnSpPr>
          <p:nvPr/>
        </p:nvCxnSpPr>
        <p:spPr>
          <a:xfrm flipH="1">
            <a:off x="2688050" y="2934075"/>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48"/>
          <p:cNvCxnSpPr>
            <a:stCxn id="556" idx="2"/>
            <a:endCxn id="560" idx="0"/>
          </p:cNvCxnSpPr>
          <p:nvPr/>
        </p:nvCxnSpPr>
        <p:spPr>
          <a:xfrm>
            <a:off x="3774350" y="2934075"/>
            <a:ext cx="1084500" cy="488400"/>
          </a:xfrm>
          <a:prstGeom prst="straightConnector1">
            <a:avLst/>
          </a:prstGeom>
          <a:noFill/>
          <a:ln cap="flat" cmpd="sng" w="9525">
            <a:solidFill>
              <a:schemeClr val="dk2"/>
            </a:solidFill>
            <a:prstDash val="solid"/>
            <a:round/>
            <a:headEnd len="med" w="med" type="none"/>
            <a:tailEnd len="med" w="med" type="triangle"/>
          </a:ln>
        </p:spPr>
      </p:cxnSp>
      <p:cxnSp>
        <p:nvCxnSpPr>
          <p:cNvPr id="568" name="Google Shape;568;p48"/>
          <p:cNvCxnSpPr>
            <a:stCxn id="556" idx="2"/>
            <a:endCxn id="561" idx="0"/>
          </p:cNvCxnSpPr>
          <p:nvPr/>
        </p:nvCxnSpPr>
        <p:spPr>
          <a:xfrm>
            <a:off x="3774350" y="2934075"/>
            <a:ext cx="2008800" cy="4521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48"/>
          <p:cNvCxnSpPr>
            <a:stCxn id="555" idx="2"/>
            <a:endCxn id="556" idx="0"/>
          </p:cNvCxnSpPr>
          <p:nvPr/>
        </p:nvCxnSpPr>
        <p:spPr>
          <a:xfrm flipH="1">
            <a:off x="3774300" y="1669200"/>
            <a:ext cx="2321700" cy="434700"/>
          </a:xfrm>
          <a:prstGeom prst="straightConnector1">
            <a:avLst/>
          </a:prstGeom>
          <a:noFill/>
          <a:ln cap="flat" cmpd="sng" w="9525">
            <a:solidFill>
              <a:schemeClr val="dk2"/>
            </a:solidFill>
            <a:prstDash val="solid"/>
            <a:round/>
            <a:headEnd len="med" w="med" type="none"/>
            <a:tailEnd len="med" w="med" type="triangle"/>
          </a:ln>
        </p:spPr>
      </p:cxnSp>
      <p:pic>
        <p:nvPicPr>
          <p:cNvPr id="570" name="Google Shape;570;p48"/>
          <p:cNvPicPr preferRelativeResize="0"/>
          <p:nvPr/>
        </p:nvPicPr>
        <p:blipFill>
          <a:blip r:embed="rId10">
            <a:alphaModFix/>
          </a:blip>
          <a:stretch>
            <a:fillRect/>
          </a:stretch>
        </p:blipFill>
        <p:spPr>
          <a:xfrm>
            <a:off x="4759775" y="5705350"/>
            <a:ext cx="682200" cy="682200"/>
          </a:xfrm>
          <a:prstGeom prst="rect">
            <a:avLst/>
          </a:prstGeom>
          <a:noFill/>
          <a:ln>
            <a:noFill/>
          </a:ln>
        </p:spPr>
      </p:pic>
      <p:pic>
        <p:nvPicPr>
          <p:cNvPr id="571" name="Google Shape;571;p48"/>
          <p:cNvPicPr preferRelativeResize="0"/>
          <p:nvPr/>
        </p:nvPicPr>
        <p:blipFill>
          <a:blip r:embed="rId3">
            <a:alphaModFix/>
          </a:blip>
          <a:stretch>
            <a:fillRect/>
          </a:stretch>
        </p:blipFill>
        <p:spPr>
          <a:xfrm>
            <a:off x="9958050" y="5313600"/>
            <a:ext cx="1295925" cy="986875"/>
          </a:xfrm>
          <a:prstGeom prst="rect">
            <a:avLst/>
          </a:prstGeom>
          <a:noFill/>
          <a:ln>
            <a:noFill/>
          </a:ln>
        </p:spPr>
      </p:pic>
      <p:pic>
        <p:nvPicPr>
          <p:cNvPr id="572" name="Google Shape;572;p48"/>
          <p:cNvPicPr preferRelativeResize="0"/>
          <p:nvPr/>
        </p:nvPicPr>
        <p:blipFill>
          <a:blip r:embed="rId10">
            <a:alphaModFix/>
          </a:blip>
          <a:stretch>
            <a:fillRect/>
          </a:stretch>
        </p:blipFill>
        <p:spPr>
          <a:xfrm>
            <a:off x="10089900" y="5621175"/>
            <a:ext cx="682200" cy="682200"/>
          </a:xfrm>
          <a:prstGeom prst="rect">
            <a:avLst/>
          </a:prstGeom>
          <a:noFill/>
          <a:ln>
            <a:noFill/>
          </a:ln>
        </p:spPr>
      </p:pic>
      <p:cxnSp>
        <p:nvCxnSpPr>
          <p:cNvPr id="573" name="Google Shape;573;p48"/>
          <p:cNvCxnSpPr>
            <a:stCxn id="570" idx="3"/>
            <a:endCxn id="572" idx="1"/>
          </p:cNvCxnSpPr>
          <p:nvPr/>
        </p:nvCxnSpPr>
        <p:spPr>
          <a:xfrm flipH="1" rot="10800000">
            <a:off x="5441975" y="5962150"/>
            <a:ext cx="4647900" cy="84300"/>
          </a:xfrm>
          <a:prstGeom prst="straightConnector1">
            <a:avLst/>
          </a:prstGeom>
          <a:noFill/>
          <a:ln cap="flat" cmpd="sng" w="28575">
            <a:solidFill>
              <a:schemeClr val="dk2"/>
            </a:solidFill>
            <a:prstDash val="solid"/>
            <a:round/>
            <a:headEnd len="med" w="med" type="triangle"/>
            <a:tailEnd len="med" w="med" type="triangle"/>
          </a:ln>
        </p:spPr>
      </p:cxnSp>
      <p:sp>
        <p:nvSpPr>
          <p:cNvPr id="574" name="Google Shape;574;p48"/>
          <p:cNvSpPr txBox="1"/>
          <p:nvPr/>
        </p:nvSpPr>
        <p:spPr>
          <a:xfrm>
            <a:off x="4365450" y="4052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75" name="Google Shape;575;p48"/>
          <p:cNvSpPr txBox="1"/>
          <p:nvPr/>
        </p:nvSpPr>
        <p:spPr>
          <a:xfrm>
            <a:off x="1469850" y="41284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576" name="Google Shape;576;p48"/>
          <p:cNvSpPr txBox="1"/>
          <p:nvPr/>
        </p:nvSpPr>
        <p:spPr>
          <a:xfrm>
            <a:off x="1165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77" name="Google Shape;577;p48"/>
          <p:cNvSpPr txBox="1"/>
          <p:nvPr/>
        </p:nvSpPr>
        <p:spPr>
          <a:xfrm>
            <a:off x="4213050" y="5195263"/>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578" name="Google Shape;578;p48"/>
          <p:cNvSpPr/>
          <p:nvPr/>
        </p:nvSpPr>
        <p:spPr>
          <a:xfrm>
            <a:off x="1165050" y="1906899"/>
            <a:ext cx="5380506" cy="4396464"/>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Google Shape;584;p49"/>
          <p:cNvPicPr preferRelativeResize="0"/>
          <p:nvPr/>
        </p:nvPicPr>
        <p:blipFill>
          <a:blip r:embed="rId3">
            <a:alphaModFix/>
          </a:blip>
          <a:stretch>
            <a:fillRect/>
          </a:stretch>
        </p:blipFill>
        <p:spPr>
          <a:xfrm>
            <a:off x="777425" y="3618940"/>
            <a:ext cx="3635624" cy="2768610"/>
          </a:xfrm>
          <a:prstGeom prst="rect">
            <a:avLst/>
          </a:prstGeom>
          <a:noFill/>
          <a:ln>
            <a:noFill/>
          </a:ln>
        </p:spPr>
      </p:pic>
      <p:pic>
        <p:nvPicPr>
          <p:cNvPr id="585" name="Google Shape;585;p49"/>
          <p:cNvPicPr preferRelativeResize="0"/>
          <p:nvPr/>
        </p:nvPicPr>
        <p:blipFill>
          <a:blip r:embed="rId4">
            <a:alphaModFix/>
          </a:blip>
          <a:stretch>
            <a:fillRect/>
          </a:stretch>
        </p:blipFill>
        <p:spPr>
          <a:xfrm>
            <a:off x="883619" y="4359434"/>
            <a:ext cx="1689987" cy="1563264"/>
          </a:xfrm>
          <a:prstGeom prst="rect">
            <a:avLst/>
          </a:prstGeom>
          <a:noFill/>
          <a:ln>
            <a:noFill/>
          </a:ln>
        </p:spPr>
      </p:pic>
      <p:pic>
        <p:nvPicPr>
          <p:cNvPr id="586" name="Google Shape;586;p49"/>
          <p:cNvPicPr preferRelativeResize="0"/>
          <p:nvPr/>
        </p:nvPicPr>
        <p:blipFill>
          <a:blip r:embed="rId5">
            <a:alphaModFix/>
          </a:blip>
          <a:stretch>
            <a:fillRect/>
          </a:stretch>
        </p:blipFill>
        <p:spPr>
          <a:xfrm>
            <a:off x="1115811" y="4520884"/>
            <a:ext cx="1213501" cy="678319"/>
          </a:xfrm>
          <a:prstGeom prst="rect">
            <a:avLst/>
          </a:prstGeom>
          <a:noFill/>
          <a:ln>
            <a:noFill/>
          </a:ln>
        </p:spPr>
      </p:pic>
      <p:sp>
        <p:nvSpPr>
          <p:cNvPr id="587" name="Google Shape;587;p49"/>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Regional outage</a:t>
            </a:r>
            <a:endParaRPr/>
          </a:p>
        </p:txBody>
      </p:sp>
      <p:sp>
        <p:nvSpPr>
          <p:cNvPr id="588" name="Google Shape;588;p49"/>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589" name="Google Shape;589;p49"/>
          <p:cNvPicPr preferRelativeResize="0"/>
          <p:nvPr/>
        </p:nvPicPr>
        <p:blipFill>
          <a:blip r:embed="rId4">
            <a:alphaModFix/>
          </a:blip>
          <a:stretch>
            <a:fillRect/>
          </a:stretch>
        </p:blipFill>
        <p:spPr>
          <a:xfrm>
            <a:off x="2637613" y="4359434"/>
            <a:ext cx="1689987" cy="1563264"/>
          </a:xfrm>
          <a:prstGeom prst="rect">
            <a:avLst/>
          </a:prstGeom>
          <a:noFill/>
          <a:ln>
            <a:noFill/>
          </a:ln>
        </p:spPr>
      </p:pic>
      <p:sp>
        <p:nvSpPr>
          <p:cNvPr id="590" name="Google Shape;590;p49"/>
          <p:cNvSpPr txBox="1"/>
          <p:nvPr/>
        </p:nvSpPr>
        <p:spPr>
          <a:xfrm>
            <a:off x="4854600" y="1079700"/>
            <a:ext cx="2482800" cy="5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Helvetica Neue Light"/>
                <a:ea typeface="Helvetica Neue Light"/>
                <a:cs typeface="Helvetica Neue Light"/>
                <a:sym typeface="Helvetica Neue Light"/>
              </a:rPr>
              <a:t>mysite.example.com</a:t>
            </a:r>
            <a:endParaRPr>
              <a:latin typeface="Helvetica Neue Light"/>
              <a:ea typeface="Helvetica Neue Light"/>
              <a:cs typeface="Helvetica Neue Light"/>
              <a:sym typeface="Helvetica Neue Light"/>
            </a:endParaRPr>
          </a:p>
        </p:txBody>
      </p:sp>
      <p:pic>
        <p:nvPicPr>
          <p:cNvPr id="591" name="Google Shape;591;p49"/>
          <p:cNvPicPr preferRelativeResize="0"/>
          <p:nvPr/>
        </p:nvPicPr>
        <p:blipFill>
          <a:blip r:embed="rId6">
            <a:alphaModFix/>
          </a:blip>
          <a:stretch>
            <a:fillRect/>
          </a:stretch>
        </p:blipFill>
        <p:spPr>
          <a:xfrm>
            <a:off x="2342308" y="3789271"/>
            <a:ext cx="505872" cy="503530"/>
          </a:xfrm>
          <a:prstGeom prst="rect">
            <a:avLst/>
          </a:prstGeom>
          <a:noFill/>
          <a:ln>
            <a:noFill/>
          </a:ln>
        </p:spPr>
      </p:pic>
      <p:pic>
        <p:nvPicPr>
          <p:cNvPr id="592" name="Google Shape;592;p49"/>
          <p:cNvPicPr preferRelativeResize="0"/>
          <p:nvPr/>
        </p:nvPicPr>
        <p:blipFill>
          <a:blip r:embed="rId7">
            <a:alphaModFix/>
          </a:blip>
          <a:stretch>
            <a:fillRect/>
          </a:stretch>
        </p:blipFill>
        <p:spPr>
          <a:xfrm>
            <a:off x="1196074" y="4613278"/>
            <a:ext cx="413797" cy="413797"/>
          </a:xfrm>
          <a:prstGeom prst="rect">
            <a:avLst/>
          </a:prstGeom>
          <a:noFill/>
          <a:ln>
            <a:noFill/>
          </a:ln>
        </p:spPr>
      </p:pic>
      <p:pic>
        <p:nvPicPr>
          <p:cNvPr id="593" name="Google Shape;593;p49"/>
          <p:cNvPicPr preferRelativeResize="0"/>
          <p:nvPr/>
        </p:nvPicPr>
        <p:blipFill>
          <a:blip r:embed="rId5">
            <a:alphaModFix/>
          </a:blip>
          <a:stretch>
            <a:fillRect/>
          </a:stretch>
        </p:blipFill>
        <p:spPr>
          <a:xfrm>
            <a:off x="2875848" y="4542341"/>
            <a:ext cx="1213518" cy="678319"/>
          </a:xfrm>
          <a:prstGeom prst="rect">
            <a:avLst/>
          </a:prstGeom>
          <a:noFill/>
          <a:ln>
            <a:noFill/>
          </a:ln>
        </p:spPr>
      </p:pic>
      <p:pic>
        <p:nvPicPr>
          <p:cNvPr id="594" name="Google Shape;594;p49"/>
          <p:cNvPicPr preferRelativeResize="0"/>
          <p:nvPr/>
        </p:nvPicPr>
        <p:blipFill>
          <a:blip r:embed="rId7">
            <a:alphaModFix/>
          </a:blip>
          <a:stretch>
            <a:fillRect/>
          </a:stretch>
        </p:blipFill>
        <p:spPr>
          <a:xfrm>
            <a:off x="1729380" y="4613278"/>
            <a:ext cx="413797" cy="413810"/>
          </a:xfrm>
          <a:prstGeom prst="rect">
            <a:avLst/>
          </a:prstGeom>
          <a:noFill/>
          <a:ln>
            <a:noFill/>
          </a:ln>
        </p:spPr>
      </p:pic>
      <p:pic>
        <p:nvPicPr>
          <p:cNvPr id="595" name="Google Shape;595;p49"/>
          <p:cNvPicPr preferRelativeResize="0"/>
          <p:nvPr/>
        </p:nvPicPr>
        <p:blipFill>
          <a:blip r:embed="rId7">
            <a:alphaModFix/>
          </a:blip>
          <a:stretch>
            <a:fillRect/>
          </a:stretch>
        </p:blipFill>
        <p:spPr>
          <a:xfrm>
            <a:off x="3046223" y="4588986"/>
            <a:ext cx="413797" cy="413797"/>
          </a:xfrm>
          <a:prstGeom prst="rect">
            <a:avLst/>
          </a:prstGeom>
          <a:noFill/>
          <a:ln>
            <a:noFill/>
          </a:ln>
        </p:spPr>
      </p:pic>
      <p:pic>
        <p:nvPicPr>
          <p:cNvPr id="596" name="Google Shape;596;p49"/>
          <p:cNvPicPr preferRelativeResize="0"/>
          <p:nvPr/>
        </p:nvPicPr>
        <p:blipFill>
          <a:blip r:embed="rId7">
            <a:alphaModFix/>
          </a:blip>
          <a:stretch>
            <a:fillRect/>
          </a:stretch>
        </p:blipFill>
        <p:spPr>
          <a:xfrm>
            <a:off x="3606763" y="4567058"/>
            <a:ext cx="413797" cy="413810"/>
          </a:xfrm>
          <a:prstGeom prst="rect">
            <a:avLst/>
          </a:prstGeom>
          <a:noFill/>
          <a:ln>
            <a:noFill/>
          </a:ln>
        </p:spPr>
      </p:pic>
      <p:cxnSp>
        <p:nvCxnSpPr>
          <p:cNvPr id="597" name="Google Shape;597;p49"/>
          <p:cNvCxnSpPr/>
          <p:nvPr/>
        </p:nvCxnSpPr>
        <p:spPr>
          <a:xfrm rot="10800000">
            <a:off x="2323394" y="5505036"/>
            <a:ext cx="505800" cy="0"/>
          </a:xfrm>
          <a:prstGeom prst="straightConnector1">
            <a:avLst/>
          </a:prstGeom>
          <a:noFill/>
          <a:ln cap="flat" cmpd="sng" w="38100">
            <a:solidFill>
              <a:schemeClr val="dk2"/>
            </a:solidFill>
            <a:prstDash val="solid"/>
            <a:round/>
            <a:headEnd len="med" w="med" type="none"/>
            <a:tailEnd len="med" w="med" type="none"/>
          </a:ln>
        </p:spPr>
      </p:cxnSp>
      <p:pic>
        <p:nvPicPr>
          <p:cNvPr id="598" name="Google Shape;598;p49"/>
          <p:cNvPicPr preferRelativeResize="0"/>
          <p:nvPr/>
        </p:nvPicPr>
        <p:blipFill>
          <a:blip r:embed="rId8">
            <a:alphaModFix/>
          </a:blip>
          <a:stretch>
            <a:fillRect/>
          </a:stretch>
        </p:blipFill>
        <p:spPr>
          <a:xfrm>
            <a:off x="1974308" y="5268058"/>
            <a:ext cx="505857" cy="505858"/>
          </a:xfrm>
          <a:prstGeom prst="rect">
            <a:avLst/>
          </a:prstGeom>
          <a:noFill/>
          <a:ln>
            <a:noFill/>
          </a:ln>
        </p:spPr>
      </p:pic>
      <p:pic>
        <p:nvPicPr>
          <p:cNvPr id="599" name="Google Shape;599;p49"/>
          <p:cNvPicPr preferRelativeResize="0"/>
          <p:nvPr/>
        </p:nvPicPr>
        <p:blipFill>
          <a:blip r:embed="rId9">
            <a:alphaModFix/>
          </a:blip>
          <a:stretch>
            <a:fillRect/>
          </a:stretch>
        </p:blipFill>
        <p:spPr>
          <a:xfrm>
            <a:off x="2646862" y="5250875"/>
            <a:ext cx="505872" cy="508321"/>
          </a:xfrm>
          <a:prstGeom prst="rect">
            <a:avLst/>
          </a:prstGeom>
          <a:noFill/>
          <a:ln>
            <a:noFill/>
          </a:ln>
        </p:spPr>
      </p:pic>
      <p:cxnSp>
        <p:nvCxnSpPr>
          <p:cNvPr id="600" name="Google Shape;600;p49"/>
          <p:cNvCxnSpPr>
            <a:stCxn id="591" idx="2"/>
            <a:endCxn id="592" idx="0"/>
          </p:cNvCxnSpPr>
          <p:nvPr/>
        </p:nvCxnSpPr>
        <p:spPr>
          <a:xfrm flipH="1">
            <a:off x="1403045" y="4292801"/>
            <a:ext cx="1192200" cy="3204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9"/>
          <p:cNvCxnSpPr>
            <a:stCxn id="591" idx="2"/>
            <a:endCxn id="594" idx="0"/>
          </p:cNvCxnSpPr>
          <p:nvPr/>
        </p:nvCxnSpPr>
        <p:spPr>
          <a:xfrm flipH="1">
            <a:off x="1936145" y="4292801"/>
            <a:ext cx="659100" cy="3204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49"/>
          <p:cNvCxnSpPr>
            <a:stCxn id="591" idx="2"/>
            <a:endCxn id="595" idx="0"/>
          </p:cNvCxnSpPr>
          <p:nvPr/>
        </p:nvCxnSpPr>
        <p:spPr>
          <a:xfrm>
            <a:off x="2595245" y="4292801"/>
            <a:ext cx="657900" cy="2961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49"/>
          <p:cNvCxnSpPr>
            <a:stCxn id="591" idx="2"/>
            <a:endCxn id="596" idx="0"/>
          </p:cNvCxnSpPr>
          <p:nvPr/>
        </p:nvCxnSpPr>
        <p:spPr>
          <a:xfrm>
            <a:off x="2595245" y="4292801"/>
            <a:ext cx="1218300" cy="274200"/>
          </a:xfrm>
          <a:prstGeom prst="straightConnector1">
            <a:avLst/>
          </a:prstGeom>
          <a:noFill/>
          <a:ln cap="flat" cmpd="sng" w="9525">
            <a:solidFill>
              <a:schemeClr val="dk2"/>
            </a:solidFill>
            <a:prstDash val="solid"/>
            <a:round/>
            <a:headEnd len="med" w="med" type="none"/>
            <a:tailEnd len="med" w="med" type="triangle"/>
          </a:ln>
        </p:spPr>
      </p:cxnSp>
      <p:pic>
        <p:nvPicPr>
          <p:cNvPr id="604" name="Google Shape;604;p49"/>
          <p:cNvPicPr preferRelativeResize="0"/>
          <p:nvPr/>
        </p:nvPicPr>
        <p:blipFill>
          <a:blip r:embed="rId10">
            <a:alphaModFix/>
          </a:blip>
          <a:stretch>
            <a:fillRect/>
          </a:stretch>
        </p:blipFill>
        <p:spPr>
          <a:xfrm>
            <a:off x="3192966" y="5973753"/>
            <a:ext cx="413797" cy="413797"/>
          </a:xfrm>
          <a:prstGeom prst="rect">
            <a:avLst/>
          </a:prstGeom>
          <a:noFill/>
          <a:ln>
            <a:noFill/>
          </a:ln>
        </p:spPr>
      </p:pic>
      <p:pic>
        <p:nvPicPr>
          <p:cNvPr id="605" name="Google Shape;605;p49"/>
          <p:cNvPicPr preferRelativeResize="0"/>
          <p:nvPr/>
        </p:nvPicPr>
        <p:blipFill>
          <a:blip r:embed="rId10">
            <a:alphaModFix/>
          </a:blip>
          <a:stretch>
            <a:fillRect/>
          </a:stretch>
        </p:blipFill>
        <p:spPr>
          <a:xfrm>
            <a:off x="10089900" y="5621175"/>
            <a:ext cx="682200" cy="682200"/>
          </a:xfrm>
          <a:prstGeom prst="rect">
            <a:avLst/>
          </a:prstGeom>
          <a:noFill/>
          <a:ln>
            <a:noFill/>
          </a:ln>
        </p:spPr>
      </p:pic>
      <p:sp>
        <p:nvSpPr>
          <p:cNvPr id="606" name="Google Shape;606;p49"/>
          <p:cNvSpPr txBox="1"/>
          <p:nvPr/>
        </p:nvSpPr>
        <p:spPr>
          <a:xfrm>
            <a:off x="2953783" y="4971052"/>
            <a:ext cx="102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Autoscaling Group</a:t>
            </a:r>
            <a:endParaRPr sz="800"/>
          </a:p>
        </p:txBody>
      </p:sp>
      <p:sp>
        <p:nvSpPr>
          <p:cNvPr id="607" name="Google Shape;607;p49"/>
          <p:cNvSpPr txBox="1"/>
          <p:nvPr/>
        </p:nvSpPr>
        <p:spPr>
          <a:xfrm>
            <a:off x="1197423" y="5017272"/>
            <a:ext cx="102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Autoscaling Group</a:t>
            </a:r>
            <a:endParaRPr sz="800"/>
          </a:p>
        </p:txBody>
      </p:sp>
      <p:sp>
        <p:nvSpPr>
          <p:cNvPr id="608" name="Google Shape;608;p49"/>
          <p:cNvSpPr txBox="1"/>
          <p:nvPr/>
        </p:nvSpPr>
        <p:spPr>
          <a:xfrm>
            <a:off x="1012543" y="5664353"/>
            <a:ext cx="102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Availability Zone</a:t>
            </a:r>
            <a:endParaRPr sz="800"/>
          </a:p>
        </p:txBody>
      </p:sp>
      <p:sp>
        <p:nvSpPr>
          <p:cNvPr id="609" name="Google Shape;609;p49"/>
          <p:cNvSpPr txBox="1"/>
          <p:nvPr/>
        </p:nvSpPr>
        <p:spPr>
          <a:xfrm>
            <a:off x="2861343" y="5664353"/>
            <a:ext cx="1024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t>Availability Zone</a:t>
            </a:r>
            <a:endParaRPr sz="800"/>
          </a:p>
        </p:txBody>
      </p:sp>
      <p:sp>
        <p:nvSpPr>
          <p:cNvPr id="610" name="Google Shape;610;p49"/>
          <p:cNvSpPr/>
          <p:nvPr/>
        </p:nvSpPr>
        <p:spPr>
          <a:xfrm>
            <a:off x="478200" y="3916257"/>
            <a:ext cx="4147794" cy="2326374"/>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49"/>
          <p:cNvPicPr preferRelativeResize="0"/>
          <p:nvPr/>
        </p:nvPicPr>
        <p:blipFill>
          <a:blip r:embed="rId3">
            <a:alphaModFix/>
          </a:blip>
          <a:stretch>
            <a:fillRect/>
          </a:stretch>
        </p:blipFill>
        <p:spPr>
          <a:xfrm>
            <a:off x="5152650" y="1835762"/>
            <a:ext cx="5993825" cy="4564425"/>
          </a:xfrm>
          <a:prstGeom prst="rect">
            <a:avLst/>
          </a:prstGeom>
          <a:noFill/>
          <a:ln>
            <a:noFill/>
          </a:ln>
        </p:spPr>
      </p:pic>
      <p:pic>
        <p:nvPicPr>
          <p:cNvPr id="612" name="Google Shape;612;p49"/>
          <p:cNvPicPr preferRelativeResize="0"/>
          <p:nvPr/>
        </p:nvPicPr>
        <p:blipFill>
          <a:blip r:embed="rId4">
            <a:alphaModFix/>
          </a:blip>
          <a:stretch>
            <a:fillRect/>
          </a:stretch>
        </p:blipFill>
        <p:spPr>
          <a:xfrm>
            <a:off x="5327725" y="3056566"/>
            <a:ext cx="2786175" cy="2577250"/>
          </a:xfrm>
          <a:prstGeom prst="rect">
            <a:avLst/>
          </a:prstGeom>
          <a:noFill/>
          <a:ln>
            <a:noFill/>
          </a:ln>
        </p:spPr>
      </p:pic>
      <p:pic>
        <p:nvPicPr>
          <p:cNvPr id="613" name="Google Shape;613;p49"/>
          <p:cNvPicPr preferRelativeResize="0"/>
          <p:nvPr/>
        </p:nvPicPr>
        <p:blipFill>
          <a:blip r:embed="rId5">
            <a:alphaModFix/>
          </a:blip>
          <a:stretch>
            <a:fillRect/>
          </a:stretch>
        </p:blipFill>
        <p:spPr>
          <a:xfrm>
            <a:off x="5710525" y="3322738"/>
            <a:ext cx="2000624" cy="1118300"/>
          </a:xfrm>
          <a:prstGeom prst="rect">
            <a:avLst/>
          </a:prstGeom>
          <a:noFill/>
          <a:ln>
            <a:noFill/>
          </a:ln>
        </p:spPr>
      </p:pic>
      <p:pic>
        <p:nvPicPr>
          <p:cNvPr id="614" name="Google Shape;614;p49"/>
          <p:cNvPicPr preferRelativeResize="0"/>
          <p:nvPr/>
        </p:nvPicPr>
        <p:blipFill>
          <a:blip r:embed="rId4">
            <a:alphaModFix/>
          </a:blip>
          <a:stretch>
            <a:fillRect/>
          </a:stretch>
        </p:blipFill>
        <p:spPr>
          <a:xfrm>
            <a:off x="8219425" y="3056566"/>
            <a:ext cx="2786175" cy="2577250"/>
          </a:xfrm>
          <a:prstGeom prst="rect">
            <a:avLst/>
          </a:prstGeom>
          <a:noFill/>
          <a:ln>
            <a:noFill/>
          </a:ln>
        </p:spPr>
      </p:pic>
      <p:pic>
        <p:nvPicPr>
          <p:cNvPr id="615" name="Google Shape;615;p49"/>
          <p:cNvPicPr preferRelativeResize="0"/>
          <p:nvPr/>
        </p:nvPicPr>
        <p:blipFill>
          <a:blip r:embed="rId6">
            <a:alphaModFix/>
          </a:blip>
          <a:stretch>
            <a:fillRect/>
          </a:stretch>
        </p:blipFill>
        <p:spPr>
          <a:xfrm>
            <a:off x="7732575" y="2116575"/>
            <a:ext cx="834000" cy="830138"/>
          </a:xfrm>
          <a:prstGeom prst="rect">
            <a:avLst/>
          </a:prstGeom>
          <a:noFill/>
          <a:ln>
            <a:noFill/>
          </a:ln>
        </p:spPr>
      </p:pic>
      <p:pic>
        <p:nvPicPr>
          <p:cNvPr id="616" name="Google Shape;616;p49"/>
          <p:cNvPicPr preferRelativeResize="0"/>
          <p:nvPr/>
        </p:nvPicPr>
        <p:blipFill>
          <a:blip r:embed="rId7">
            <a:alphaModFix/>
          </a:blip>
          <a:stretch>
            <a:fillRect/>
          </a:stretch>
        </p:blipFill>
        <p:spPr>
          <a:xfrm>
            <a:off x="5842850" y="3475063"/>
            <a:ext cx="682200" cy="682200"/>
          </a:xfrm>
          <a:prstGeom prst="rect">
            <a:avLst/>
          </a:prstGeom>
          <a:noFill/>
          <a:ln>
            <a:noFill/>
          </a:ln>
        </p:spPr>
      </p:pic>
      <p:pic>
        <p:nvPicPr>
          <p:cNvPr id="617" name="Google Shape;617;p49"/>
          <p:cNvPicPr preferRelativeResize="0"/>
          <p:nvPr/>
        </p:nvPicPr>
        <p:blipFill>
          <a:blip r:embed="rId5">
            <a:alphaModFix/>
          </a:blip>
          <a:stretch>
            <a:fillRect/>
          </a:stretch>
        </p:blipFill>
        <p:spPr>
          <a:xfrm>
            <a:off x="8612188" y="3358113"/>
            <a:ext cx="2000650" cy="1118300"/>
          </a:xfrm>
          <a:prstGeom prst="rect">
            <a:avLst/>
          </a:prstGeom>
          <a:noFill/>
          <a:ln>
            <a:noFill/>
          </a:ln>
        </p:spPr>
      </p:pic>
      <p:pic>
        <p:nvPicPr>
          <p:cNvPr id="618" name="Google Shape;618;p49"/>
          <p:cNvPicPr preferRelativeResize="0"/>
          <p:nvPr/>
        </p:nvPicPr>
        <p:blipFill>
          <a:blip r:embed="rId7">
            <a:alphaModFix/>
          </a:blip>
          <a:stretch>
            <a:fillRect/>
          </a:stretch>
        </p:blipFill>
        <p:spPr>
          <a:xfrm>
            <a:off x="6722078" y="3475063"/>
            <a:ext cx="682200" cy="682221"/>
          </a:xfrm>
          <a:prstGeom prst="rect">
            <a:avLst/>
          </a:prstGeom>
          <a:noFill/>
          <a:ln>
            <a:noFill/>
          </a:ln>
        </p:spPr>
      </p:pic>
      <p:pic>
        <p:nvPicPr>
          <p:cNvPr id="619" name="Google Shape;619;p49"/>
          <p:cNvPicPr preferRelativeResize="0"/>
          <p:nvPr/>
        </p:nvPicPr>
        <p:blipFill>
          <a:blip r:embed="rId7">
            <a:alphaModFix/>
          </a:blip>
          <a:stretch>
            <a:fillRect/>
          </a:stretch>
        </p:blipFill>
        <p:spPr>
          <a:xfrm>
            <a:off x="8893075" y="3435013"/>
            <a:ext cx="682200" cy="682200"/>
          </a:xfrm>
          <a:prstGeom prst="rect">
            <a:avLst/>
          </a:prstGeom>
          <a:noFill/>
          <a:ln>
            <a:noFill/>
          </a:ln>
        </p:spPr>
      </p:pic>
      <p:pic>
        <p:nvPicPr>
          <p:cNvPr id="620" name="Google Shape;620;p49"/>
          <p:cNvPicPr preferRelativeResize="0"/>
          <p:nvPr/>
        </p:nvPicPr>
        <p:blipFill>
          <a:blip r:embed="rId7">
            <a:alphaModFix/>
          </a:blip>
          <a:stretch>
            <a:fillRect/>
          </a:stretch>
        </p:blipFill>
        <p:spPr>
          <a:xfrm>
            <a:off x="9817202" y="3398863"/>
            <a:ext cx="682200" cy="682221"/>
          </a:xfrm>
          <a:prstGeom prst="rect">
            <a:avLst/>
          </a:prstGeom>
          <a:noFill/>
          <a:ln>
            <a:noFill/>
          </a:ln>
        </p:spPr>
      </p:pic>
      <p:cxnSp>
        <p:nvCxnSpPr>
          <p:cNvPr id="621" name="Google Shape;621;p49"/>
          <p:cNvCxnSpPr/>
          <p:nvPr/>
        </p:nvCxnSpPr>
        <p:spPr>
          <a:xfrm rot="10800000">
            <a:off x="7701272" y="4945245"/>
            <a:ext cx="834000" cy="0"/>
          </a:xfrm>
          <a:prstGeom prst="straightConnector1">
            <a:avLst/>
          </a:prstGeom>
          <a:noFill/>
          <a:ln cap="flat" cmpd="sng" w="38100">
            <a:solidFill>
              <a:schemeClr val="dk2"/>
            </a:solidFill>
            <a:prstDash val="solid"/>
            <a:round/>
            <a:headEnd len="med" w="med" type="none"/>
            <a:tailEnd len="med" w="med" type="none"/>
          </a:ln>
        </p:spPr>
      </p:cxnSp>
      <p:pic>
        <p:nvPicPr>
          <p:cNvPr id="622" name="Google Shape;622;p49"/>
          <p:cNvPicPr preferRelativeResize="0"/>
          <p:nvPr/>
        </p:nvPicPr>
        <p:blipFill>
          <a:blip r:embed="rId8">
            <a:alphaModFix/>
          </a:blip>
          <a:stretch>
            <a:fillRect/>
          </a:stretch>
        </p:blipFill>
        <p:spPr>
          <a:xfrm>
            <a:off x="7125875" y="4554555"/>
            <a:ext cx="833975" cy="833975"/>
          </a:xfrm>
          <a:prstGeom prst="rect">
            <a:avLst/>
          </a:prstGeom>
          <a:noFill/>
          <a:ln>
            <a:noFill/>
          </a:ln>
        </p:spPr>
      </p:pic>
      <p:pic>
        <p:nvPicPr>
          <p:cNvPr id="623" name="Google Shape;623;p49"/>
          <p:cNvPicPr preferRelativeResize="0"/>
          <p:nvPr/>
        </p:nvPicPr>
        <p:blipFill>
          <a:blip r:embed="rId9">
            <a:alphaModFix/>
          </a:blip>
          <a:stretch>
            <a:fillRect/>
          </a:stretch>
        </p:blipFill>
        <p:spPr>
          <a:xfrm>
            <a:off x="8234672" y="4526227"/>
            <a:ext cx="834000" cy="838036"/>
          </a:xfrm>
          <a:prstGeom prst="rect">
            <a:avLst/>
          </a:prstGeom>
          <a:noFill/>
          <a:ln>
            <a:noFill/>
          </a:ln>
        </p:spPr>
      </p:pic>
      <p:cxnSp>
        <p:nvCxnSpPr>
          <p:cNvPr id="624" name="Google Shape;624;p49"/>
          <p:cNvCxnSpPr>
            <a:stCxn id="615" idx="2"/>
            <a:endCxn id="616" idx="0"/>
          </p:cNvCxnSpPr>
          <p:nvPr/>
        </p:nvCxnSpPr>
        <p:spPr>
          <a:xfrm flipH="1">
            <a:off x="6183975" y="2946713"/>
            <a:ext cx="1965600" cy="528300"/>
          </a:xfrm>
          <a:prstGeom prst="straightConnector1">
            <a:avLst/>
          </a:prstGeom>
          <a:noFill/>
          <a:ln cap="flat" cmpd="sng" w="9525">
            <a:solidFill>
              <a:schemeClr val="dk2"/>
            </a:solidFill>
            <a:prstDash val="solid"/>
            <a:round/>
            <a:headEnd len="med" w="med" type="none"/>
            <a:tailEnd len="med" w="med" type="triangle"/>
          </a:ln>
        </p:spPr>
      </p:cxnSp>
      <p:cxnSp>
        <p:nvCxnSpPr>
          <p:cNvPr id="625" name="Google Shape;625;p49"/>
          <p:cNvCxnSpPr>
            <a:stCxn id="615" idx="2"/>
            <a:endCxn id="618" idx="0"/>
          </p:cNvCxnSpPr>
          <p:nvPr/>
        </p:nvCxnSpPr>
        <p:spPr>
          <a:xfrm flipH="1">
            <a:off x="7063275" y="2946713"/>
            <a:ext cx="1086300" cy="52830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p49"/>
          <p:cNvCxnSpPr>
            <a:stCxn id="615" idx="2"/>
            <a:endCxn id="619" idx="0"/>
          </p:cNvCxnSpPr>
          <p:nvPr/>
        </p:nvCxnSpPr>
        <p:spPr>
          <a:xfrm>
            <a:off x="8149575" y="2946713"/>
            <a:ext cx="1084500" cy="488400"/>
          </a:xfrm>
          <a:prstGeom prst="straightConnector1">
            <a:avLst/>
          </a:prstGeom>
          <a:noFill/>
          <a:ln cap="flat" cmpd="sng" w="9525">
            <a:solidFill>
              <a:schemeClr val="dk2"/>
            </a:solidFill>
            <a:prstDash val="solid"/>
            <a:round/>
            <a:headEnd len="med" w="med" type="none"/>
            <a:tailEnd len="med" w="med" type="triangle"/>
          </a:ln>
        </p:spPr>
      </p:cxnSp>
      <p:cxnSp>
        <p:nvCxnSpPr>
          <p:cNvPr id="627" name="Google Shape;627;p49"/>
          <p:cNvCxnSpPr>
            <a:stCxn id="615" idx="2"/>
            <a:endCxn id="620" idx="0"/>
          </p:cNvCxnSpPr>
          <p:nvPr/>
        </p:nvCxnSpPr>
        <p:spPr>
          <a:xfrm>
            <a:off x="8149575" y="2946713"/>
            <a:ext cx="2008800" cy="452100"/>
          </a:xfrm>
          <a:prstGeom prst="straightConnector1">
            <a:avLst/>
          </a:prstGeom>
          <a:noFill/>
          <a:ln cap="flat" cmpd="sng" w="9525">
            <a:solidFill>
              <a:schemeClr val="dk2"/>
            </a:solidFill>
            <a:prstDash val="solid"/>
            <a:round/>
            <a:headEnd len="med" w="med" type="none"/>
            <a:tailEnd len="med" w="med" type="triangle"/>
          </a:ln>
        </p:spPr>
      </p:cxnSp>
      <p:cxnSp>
        <p:nvCxnSpPr>
          <p:cNvPr id="628" name="Google Shape;628;p49"/>
          <p:cNvCxnSpPr>
            <a:endCxn id="615" idx="0"/>
          </p:cNvCxnSpPr>
          <p:nvPr/>
        </p:nvCxnSpPr>
        <p:spPr>
          <a:xfrm>
            <a:off x="6059475" y="1581075"/>
            <a:ext cx="2090100" cy="535500"/>
          </a:xfrm>
          <a:prstGeom prst="straightConnector1">
            <a:avLst/>
          </a:prstGeom>
          <a:noFill/>
          <a:ln cap="flat" cmpd="sng" w="9525">
            <a:solidFill>
              <a:schemeClr val="dk2"/>
            </a:solidFill>
            <a:prstDash val="solid"/>
            <a:round/>
            <a:headEnd len="med" w="med" type="none"/>
            <a:tailEnd len="med" w="med" type="triangle"/>
          </a:ln>
        </p:spPr>
      </p:cxnSp>
      <p:sp>
        <p:nvSpPr>
          <p:cNvPr id="629" name="Google Shape;629;p49"/>
          <p:cNvSpPr txBox="1"/>
          <p:nvPr/>
        </p:nvSpPr>
        <p:spPr>
          <a:xfrm>
            <a:off x="8740675" y="4064900"/>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630" name="Google Shape;630;p49"/>
          <p:cNvSpPr txBox="1"/>
          <p:nvPr/>
        </p:nvSpPr>
        <p:spPr>
          <a:xfrm>
            <a:off x="5845075" y="4141100"/>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Autoscaling Group</a:t>
            </a:r>
            <a:endParaRPr/>
          </a:p>
        </p:txBody>
      </p:sp>
      <p:sp>
        <p:nvSpPr>
          <p:cNvPr id="631" name="Google Shape;631;p49"/>
          <p:cNvSpPr txBox="1"/>
          <p:nvPr/>
        </p:nvSpPr>
        <p:spPr>
          <a:xfrm>
            <a:off x="5540275" y="5207900"/>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632" name="Google Shape;632;p49"/>
          <p:cNvSpPr txBox="1"/>
          <p:nvPr/>
        </p:nvSpPr>
        <p:spPr>
          <a:xfrm>
            <a:off x="8588275" y="5207900"/>
            <a:ext cx="1688700" cy="6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Availability Zone</a:t>
            </a:r>
            <a:endParaRPr/>
          </a:p>
        </p:txBody>
      </p:sp>
      <p:sp>
        <p:nvSpPr>
          <p:cNvPr id="633" name="Google Shape;633;p49"/>
          <p:cNvSpPr txBox="1"/>
          <p:nvPr/>
        </p:nvSpPr>
        <p:spPr>
          <a:xfrm>
            <a:off x="194650" y="1569200"/>
            <a:ext cx="5443200" cy="1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Helvetica Neue"/>
                <a:ea typeface="Helvetica Neue"/>
                <a:cs typeface="Helvetica Neue"/>
                <a:sym typeface="Helvetica Neue"/>
              </a:rPr>
              <a:t>1. Use CFTs to create new stack different region</a:t>
            </a:r>
            <a:endParaRPr b="1" sz="1800">
              <a:latin typeface="Helvetica Neue"/>
              <a:ea typeface="Helvetica Neue"/>
              <a:cs typeface="Helvetica Neue"/>
              <a:sym typeface="Helvetica Neue"/>
            </a:endParaRPr>
          </a:p>
          <a:p>
            <a:pPr indent="0" lvl="0" marL="0" rtl="0" algn="l">
              <a:spcBef>
                <a:spcPts val="0"/>
              </a:spcBef>
              <a:spcAft>
                <a:spcPts val="0"/>
              </a:spcAft>
              <a:buNone/>
            </a:pPr>
            <a:r>
              <a:rPr b="1" lang="en-US" sz="1800">
                <a:latin typeface="Helvetica Neue"/>
                <a:ea typeface="Helvetica Neue"/>
                <a:cs typeface="Helvetica Neue"/>
                <a:sym typeface="Helvetica Neue"/>
              </a:rPr>
              <a:t>2. restore DB backup from s3</a:t>
            </a:r>
            <a:endParaRPr b="1" sz="1800">
              <a:latin typeface="Helvetica Neue"/>
              <a:ea typeface="Helvetica Neue"/>
              <a:cs typeface="Helvetica Neue"/>
              <a:sym typeface="Helvetica Neue"/>
            </a:endParaRPr>
          </a:p>
          <a:p>
            <a:pPr indent="0" lvl="0" marL="0" rtl="0" algn="l">
              <a:spcBef>
                <a:spcPts val="0"/>
              </a:spcBef>
              <a:spcAft>
                <a:spcPts val="0"/>
              </a:spcAft>
              <a:buNone/>
            </a:pPr>
            <a:r>
              <a:rPr b="1" lang="en-US" sz="1800">
                <a:latin typeface="Helvetica Neue"/>
                <a:ea typeface="Helvetica Neue"/>
                <a:cs typeface="Helvetica Neue"/>
                <a:sym typeface="Helvetica Neue"/>
              </a:rPr>
              <a:t>3. Change DNS to point to new loadbalancer</a:t>
            </a:r>
            <a:endParaRPr b="1" sz="1800">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7" name="Shape 637"/>
        <p:cNvGrpSpPr/>
        <p:nvPr/>
      </p:nvGrpSpPr>
      <p:grpSpPr>
        <a:xfrm>
          <a:off x="0" y="0"/>
          <a:ext cx="0" cy="0"/>
          <a:chOff x="0" y="0"/>
          <a:chExt cx="0" cy="0"/>
        </a:xfrm>
      </p:grpSpPr>
      <p:sp>
        <p:nvSpPr>
          <p:cNvPr id="638" name="Google Shape;638;p50"/>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Monitoring, Alerting, </a:t>
            </a:r>
            <a:endParaRPr b="1" sz="5500">
              <a:solidFill>
                <a:srgbClr val="D9D9D9"/>
              </a:solidFill>
              <a:latin typeface="Calibri"/>
              <a:ea typeface="Calibri"/>
              <a:cs typeface="Calibri"/>
              <a:sym typeface="Calibri"/>
            </a:endParaRPr>
          </a:p>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and Incident Response</a:t>
            </a:r>
            <a:endParaRPr b="1" sz="5500">
              <a:solidFill>
                <a:srgbClr val="D9D9D9"/>
              </a:solidFill>
              <a:latin typeface="Calibri"/>
              <a:ea typeface="Calibri"/>
              <a:cs typeface="Calibri"/>
              <a:sym typeface="Calibri"/>
            </a:endParaRPr>
          </a:p>
        </p:txBody>
      </p:sp>
      <p:sp>
        <p:nvSpPr>
          <p:cNvPr id="640" name="Google Shape;640;p50"/>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Monitoring, Alerting, </a:t>
            </a:r>
            <a:endParaRPr b="1" sz="5500">
              <a:solidFill>
                <a:srgbClr val="F17E3A"/>
              </a:solidFill>
              <a:latin typeface="Calibri"/>
              <a:ea typeface="Calibri"/>
              <a:cs typeface="Calibri"/>
              <a:sym typeface="Calibri"/>
            </a:endParaRPr>
          </a:p>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and Incident Response</a:t>
            </a:r>
            <a:endParaRPr b="1" sz="5500">
              <a:solidFill>
                <a:srgbClr val="F17E3A"/>
              </a:solidFill>
              <a:latin typeface="Calibri"/>
              <a:ea typeface="Calibri"/>
              <a:cs typeface="Calibri"/>
              <a:sym typeface="Calibri"/>
            </a:endParaRPr>
          </a:p>
        </p:txBody>
      </p:sp>
      <p:sp>
        <p:nvSpPr>
          <p:cNvPr id="641" name="Google Shape;641;p50"/>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42" name="Google Shape;642;p50"/>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8" name="Shape 648"/>
        <p:cNvGrpSpPr/>
        <p:nvPr/>
      </p:nvGrpSpPr>
      <p:grpSpPr>
        <a:xfrm>
          <a:off x="0" y="0"/>
          <a:ext cx="0" cy="0"/>
          <a:chOff x="0" y="0"/>
          <a:chExt cx="0" cy="0"/>
        </a:xfrm>
      </p:grpSpPr>
      <p:sp>
        <p:nvSpPr>
          <p:cNvPr id="649" name="Google Shape;649;p51"/>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51"/>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Measure everything!</a:t>
            </a:r>
            <a:endParaRPr/>
          </a:p>
          <a:p>
            <a:pPr indent="0" lvl="0" marL="0" rtl="0" algn="l">
              <a:spcBef>
                <a:spcPts val="1000"/>
              </a:spcBef>
              <a:spcAft>
                <a:spcPts val="0"/>
              </a:spcAft>
              <a:buNone/>
            </a:pPr>
            <a:r>
              <a:rPr lang="en-US"/>
              <a:t>	* What are the system limits? how does it break when it breaks?</a:t>
            </a:r>
            <a:endParaRPr/>
          </a:p>
          <a:p>
            <a:pPr indent="0" lvl="0" marL="0" rtl="0" algn="l">
              <a:spcBef>
                <a:spcPts val="1000"/>
              </a:spcBef>
              <a:spcAft>
                <a:spcPts val="0"/>
              </a:spcAft>
              <a:buNone/>
            </a:pPr>
            <a:r>
              <a:rPr lang="en-US"/>
              <a:t>	* Is everything working? </a:t>
            </a:r>
            <a:endParaRPr/>
          </a:p>
        </p:txBody>
      </p:sp>
      <p:sp>
        <p:nvSpPr>
          <p:cNvPr id="651" name="Google Shape;651;p51"/>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6" name="Shape 656"/>
        <p:cNvGrpSpPr/>
        <p:nvPr/>
      </p:nvGrpSpPr>
      <p:grpSpPr>
        <a:xfrm>
          <a:off x="0" y="0"/>
          <a:ext cx="0" cy="0"/>
          <a:chOff x="0" y="0"/>
          <a:chExt cx="0" cy="0"/>
        </a:xfrm>
      </p:grpSpPr>
      <p:sp>
        <p:nvSpPr>
          <p:cNvPr id="657" name="Google Shape;657;p52"/>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When to Alert and why?</a:t>
            </a:r>
            <a:endParaRPr/>
          </a:p>
        </p:txBody>
      </p:sp>
      <p:sp>
        <p:nvSpPr>
          <p:cNvPr id="658" name="Google Shape;658;p52"/>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SLO not being met, "Page on Pain"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Immediate attention required</a:t>
            </a:r>
            <a:endParaRPr/>
          </a:p>
        </p:txBody>
      </p:sp>
      <p:sp>
        <p:nvSpPr>
          <p:cNvPr id="659" name="Google Shape;659;p52"/>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4" name="Shape 664"/>
        <p:cNvGrpSpPr/>
        <p:nvPr/>
      </p:nvGrpSpPr>
      <p:grpSpPr>
        <a:xfrm>
          <a:off x="0" y="0"/>
          <a:ext cx="0" cy="0"/>
          <a:chOff x="0" y="0"/>
          <a:chExt cx="0" cy="0"/>
        </a:xfrm>
      </p:grpSpPr>
      <p:sp>
        <p:nvSpPr>
          <p:cNvPr id="665" name="Google Shape;665;p53"/>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Incident Response</a:t>
            </a:r>
            <a:endParaRPr/>
          </a:p>
        </p:txBody>
      </p:sp>
      <p:sp>
        <p:nvSpPr>
          <p:cNvPr id="666" name="Google Shape;666;p53"/>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t/>
            </a:r>
            <a:endParaRPr/>
          </a:p>
        </p:txBody>
      </p:sp>
      <p:sp>
        <p:nvSpPr>
          <p:cNvPr id="667" name="Google Shape;667;p53"/>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2" name="Shape 672"/>
        <p:cNvGrpSpPr/>
        <p:nvPr/>
      </p:nvGrpSpPr>
      <p:grpSpPr>
        <a:xfrm>
          <a:off x="0" y="0"/>
          <a:ext cx="0" cy="0"/>
          <a:chOff x="0" y="0"/>
          <a:chExt cx="0" cy="0"/>
        </a:xfrm>
      </p:grpSpPr>
      <p:sp>
        <p:nvSpPr>
          <p:cNvPr id="673" name="Google Shape;673;p54"/>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Postmortems</a:t>
            </a:r>
            <a:endParaRPr/>
          </a:p>
        </p:txBody>
      </p:sp>
      <p:sp>
        <p:nvSpPr>
          <p:cNvPr id="674" name="Google Shape;674;p54"/>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t/>
            </a:r>
            <a:endParaRPr/>
          </a:p>
        </p:txBody>
      </p:sp>
      <p:sp>
        <p:nvSpPr>
          <p:cNvPr id="675" name="Google Shape;675;p54"/>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Service Levels</a:t>
            </a:r>
            <a:endParaRPr/>
          </a:p>
        </p:txBody>
      </p:sp>
      <p:sp>
        <p:nvSpPr>
          <p:cNvPr id="94" name="Google Shape;94;p19"/>
          <p:cNvSpPr txBox="1"/>
          <p:nvPr>
            <p:ph idx="1" type="body"/>
          </p:nvPr>
        </p:nvSpPr>
        <p:spPr>
          <a:xfrm>
            <a:off x="828000" y="1512000"/>
            <a:ext cx="10512000" cy="4680000"/>
          </a:xfrm>
          <a:prstGeom prst="rect">
            <a:avLst/>
          </a:prstGeom>
        </p:spPr>
        <p:txBody>
          <a:bodyPr anchorCtr="0" anchor="ctr" bIns="45700" lIns="90000" spcFirstLastPara="1" rIns="91425" wrap="square" tIns="46800">
            <a:noAutofit/>
          </a:bodyPr>
          <a:lstStyle/>
          <a:p>
            <a:pPr indent="0" lvl="0" marL="0" rtl="0" algn="ctr">
              <a:spcBef>
                <a:spcPts val="1000"/>
              </a:spcBef>
              <a:spcAft>
                <a:spcPts val="0"/>
              </a:spcAft>
              <a:buNone/>
            </a:pPr>
            <a:r>
              <a:rPr lang="en-US" sz="3000"/>
              <a:t>Service Level Indicators (SLI)</a:t>
            </a:r>
            <a:endParaRPr sz="3000"/>
          </a:p>
          <a:p>
            <a:pPr indent="0" lvl="0" marL="0" rtl="0" algn="ctr">
              <a:spcBef>
                <a:spcPts val="1000"/>
              </a:spcBef>
              <a:spcAft>
                <a:spcPts val="0"/>
              </a:spcAft>
              <a:buNone/>
            </a:pPr>
            <a:r>
              <a:rPr lang="en-US" sz="3000"/>
              <a:t>Service Level Objectives (SLO)</a:t>
            </a:r>
            <a:endParaRPr sz="3000"/>
          </a:p>
          <a:p>
            <a:pPr indent="0" lvl="0" marL="0" rtl="0" algn="ctr">
              <a:spcBef>
                <a:spcPts val="1000"/>
              </a:spcBef>
              <a:spcAft>
                <a:spcPts val="0"/>
              </a:spcAft>
              <a:buNone/>
            </a:pPr>
            <a:r>
              <a:rPr lang="en-US" sz="3000"/>
              <a:t>Service Level Agreements (SLA)</a:t>
            </a:r>
            <a:endParaRPr sz="3000"/>
          </a:p>
          <a:p>
            <a:pPr indent="0" lvl="0" marL="0" rtl="0" algn="ctr">
              <a:spcBef>
                <a:spcPts val="1000"/>
              </a:spcBef>
              <a:spcAft>
                <a:spcPts val="0"/>
              </a:spcAft>
              <a:buNone/>
            </a:pPr>
            <a:r>
              <a:rPr lang="en-US" sz="3000"/>
              <a:t> Error Budgets</a:t>
            </a:r>
            <a:endParaRPr sz="3000"/>
          </a:p>
        </p:txBody>
      </p:sp>
      <p:sp>
        <p:nvSpPr>
          <p:cNvPr id="95" name="Google Shape;95;p19"/>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Examples</a:t>
            </a:r>
            <a:endParaRPr/>
          </a:p>
        </p:txBody>
      </p:sp>
      <p:sp>
        <p:nvSpPr>
          <p:cNvPr id="102" name="Google Shape;102;p20"/>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SLI: The latency of successful, HTTP 200 responses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SLO: 95% of responses must be &lt;200ms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SLA: No charge if 95% of responses exceed 300ms</a:t>
            </a:r>
            <a:endParaRPr/>
          </a:p>
        </p:txBody>
      </p:sp>
      <p:sp>
        <p:nvSpPr>
          <p:cNvPr id="103" name="Google Shape;103;p20"/>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828000" y="1512000"/>
            <a:ext cx="10512000" cy="4680000"/>
          </a:xfrm>
          <a:prstGeom prst="rect">
            <a:avLst/>
          </a:prstGeom>
        </p:spPr>
        <p:txBody>
          <a:bodyPr anchorCtr="0" anchor="ctr" bIns="45700" lIns="90000" spcFirstLastPara="1" rIns="91425" wrap="square" tIns="46800">
            <a:noAutofit/>
          </a:bodyPr>
          <a:lstStyle/>
          <a:p>
            <a:pPr indent="0" lvl="0" marL="0" rtl="0" algn="ctr">
              <a:spcBef>
                <a:spcPts val="1000"/>
              </a:spcBef>
              <a:spcAft>
                <a:spcPts val="0"/>
              </a:spcAft>
              <a:buNone/>
            </a:pPr>
            <a:r>
              <a:rPr lang="en-US" sz="6000"/>
              <a:t>Be realistic!</a:t>
            </a:r>
            <a:endParaRPr sz="6000"/>
          </a:p>
        </p:txBody>
      </p:sp>
      <p:sp>
        <p:nvSpPr>
          <p:cNvPr id="111" name="Google Shape;111;p21"/>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12" name="Google Shape;112;p21"/>
          <p:cNvPicPr preferRelativeResize="0"/>
          <p:nvPr/>
        </p:nvPicPr>
        <p:blipFill>
          <a:blip r:embed="rId3">
            <a:alphaModFix/>
          </a:blip>
          <a:stretch>
            <a:fillRect/>
          </a:stretch>
        </p:blipFill>
        <p:spPr>
          <a:xfrm>
            <a:off x="10069450" y="1232100"/>
            <a:ext cx="2104550" cy="210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p:nvPr/>
        </p:nvSpPr>
        <p:spPr>
          <a:xfrm>
            <a:off x="-18000" y="1339575"/>
            <a:ext cx="12204000" cy="5305200"/>
          </a:xfrm>
          <a:prstGeom prst="rect">
            <a:avLst/>
          </a:prstGeom>
          <a:gradFill>
            <a:gsLst>
              <a:gs pos="0">
                <a:srgbClr val="D9D9D9"/>
              </a:gs>
              <a:gs pos="100000">
                <a:srgbClr val="F3F3F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76200" y="15882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D9D9D9"/>
                </a:solidFill>
                <a:latin typeface="Calibri"/>
                <a:ea typeface="Calibri"/>
                <a:cs typeface="Calibri"/>
                <a:sym typeface="Calibri"/>
              </a:rPr>
              <a:t>Microservices Review</a:t>
            </a:r>
            <a:endParaRPr b="1" sz="5500">
              <a:solidFill>
                <a:srgbClr val="D9D9D9"/>
              </a:solidFill>
              <a:latin typeface="Calibri"/>
              <a:ea typeface="Calibri"/>
              <a:cs typeface="Calibri"/>
              <a:sym typeface="Calibri"/>
            </a:endParaRPr>
          </a:p>
        </p:txBody>
      </p:sp>
      <p:sp>
        <p:nvSpPr>
          <p:cNvPr id="119" name="Google Shape;119;p22"/>
          <p:cNvSpPr txBox="1"/>
          <p:nvPr>
            <p:ph idx="1" type="body"/>
          </p:nvPr>
        </p:nvSpPr>
        <p:spPr>
          <a:xfrm>
            <a:off x="0" y="1512000"/>
            <a:ext cx="12192000" cy="3055200"/>
          </a:xfrm>
          <a:prstGeom prst="rect">
            <a:avLst/>
          </a:prstGeom>
          <a:noFill/>
          <a:ln>
            <a:noFill/>
          </a:ln>
        </p:spPr>
        <p:txBody>
          <a:bodyPr anchorCtr="0" anchor="ctr" bIns="45700" lIns="90000" spcFirstLastPara="1" rIns="91425" wrap="square" tIns="46800">
            <a:noAutofit/>
          </a:bodyPr>
          <a:lstStyle/>
          <a:p>
            <a:pPr indent="0" lvl="0" marL="457200" rtl="0" algn="ctr">
              <a:lnSpc>
                <a:spcPct val="90000"/>
              </a:lnSpc>
              <a:spcBef>
                <a:spcPts val="0"/>
              </a:spcBef>
              <a:spcAft>
                <a:spcPts val="0"/>
              </a:spcAft>
              <a:buNone/>
            </a:pPr>
            <a:r>
              <a:rPr b="1" lang="en-US" sz="5500">
                <a:solidFill>
                  <a:srgbClr val="F17E3A"/>
                </a:solidFill>
                <a:latin typeface="Calibri"/>
                <a:ea typeface="Calibri"/>
                <a:cs typeface="Calibri"/>
                <a:sym typeface="Calibri"/>
              </a:rPr>
              <a:t>Microservices Review</a:t>
            </a:r>
            <a:endParaRPr b="1" sz="5500">
              <a:solidFill>
                <a:srgbClr val="F17E3A"/>
              </a:solidFill>
              <a:latin typeface="Calibri"/>
              <a:ea typeface="Calibri"/>
              <a:cs typeface="Calibri"/>
              <a:sym typeface="Calibri"/>
            </a:endParaRPr>
          </a:p>
        </p:txBody>
      </p:sp>
      <p:sp>
        <p:nvSpPr>
          <p:cNvPr id="120" name="Google Shape;120;p22"/>
          <p:cNvSpPr txBox="1"/>
          <p:nvPr>
            <p:ph idx="12" type="sldNum"/>
          </p:nvPr>
        </p:nvSpPr>
        <p:spPr>
          <a:xfrm>
            <a:off x="11339999" y="6537324"/>
            <a:ext cx="834000" cy="298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21" name="Google Shape;121;p22"/>
          <p:cNvSpPr/>
          <p:nvPr/>
        </p:nvSpPr>
        <p:spPr>
          <a:xfrm>
            <a:off x="-18000" y="0"/>
            <a:ext cx="12204000" cy="324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rot="-10799497">
            <a:off x="-18125" y="-295225"/>
            <a:ext cx="12294600" cy="1710900"/>
          </a:xfrm>
          <a:prstGeom prst="rect">
            <a:avLst/>
          </a:prstGeom>
          <a:gradFill>
            <a:gsLst>
              <a:gs pos="0">
                <a:srgbClr val="D9D9D9"/>
              </a:gs>
              <a:gs pos="100000">
                <a:srgbClr val="F3F3F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Microservices review</a:t>
            </a:r>
            <a:endParaRPr/>
          </a:p>
        </p:txBody>
      </p:sp>
      <p:sp>
        <p:nvSpPr>
          <p:cNvPr id="129" name="Google Shape;129;p23"/>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0" lvl="0" marL="0" rtl="0" algn="l">
              <a:spcBef>
                <a:spcPts val="1000"/>
              </a:spcBef>
              <a:spcAft>
                <a:spcPts val="0"/>
              </a:spcAft>
              <a:buNone/>
            </a:pPr>
            <a:r>
              <a:rPr lang="en-US"/>
              <a:t>Multiple services that comprise your applications.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Break things apart by responsibility, trust boundaries, reuse, scaling needs, team, technology .... if it's worth it!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Don't make nanoservices</a:t>
            </a:r>
            <a:endParaRPr/>
          </a:p>
          <a:p>
            <a:pPr indent="0" lvl="0" marL="0" rtl="0" algn="l">
              <a:spcBef>
                <a:spcPts val="1000"/>
              </a:spcBef>
              <a:spcAft>
                <a:spcPts val="0"/>
              </a:spcAft>
              <a:buNone/>
            </a:pPr>
            <a:r>
              <a:t/>
            </a:r>
            <a:endParaRPr/>
          </a:p>
        </p:txBody>
      </p:sp>
      <p:sp>
        <p:nvSpPr>
          <p:cNvPr id="130" name="Google Shape;130;p23"/>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31" name="Google Shape;131;p23"/>
          <p:cNvSpPr/>
          <p:nvPr/>
        </p:nvSpPr>
        <p:spPr>
          <a:xfrm>
            <a:off x="8385925" y="4150600"/>
            <a:ext cx="763800" cy="763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p:nvPr/>
        </p:nvSpPr>
        <p:spPr>
          <a:xfrm>
            <a:off x="7396275" y="5331225"/>
            <a:ext cx="694500" cy="520800"/>
          </a:xfrm>
          <a:prstGeom prst="triangle">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9288750" y="5209700"/>
            <a:ext cx="763800" cy="590400"/>
          </a:xfrm>
          <a:prstGeom prst="pentagon">
            <a:avLst>
              <a:gd fmla="val 105146" name="hf"/>
              <a:gd fmla="val 110557" name="vf"/>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3"/>
          <p:cNvCxnSpPr>
            <a:stCxn id="132" idx="5"/>
            <a:endCxn id="131" idx="3"/>
          </p:cNvCxnSpPr>
          <p:nvPr/>
        </p:nvCxnSpPr>
        <p:spPr>
          <a:xfrm flipH="1" rot="10800000">
            <a:off x="7917150" y="4802625"/>
            <a:ext cx="580500" cy="789000"/>
          </a:xfrm>
          <a:prstGeom prst="straightConnector1">
            <a:avLst/>
          </a:prstGeom>
          <a:noFill/>
          <a:ln cap="flat" cmpd="sng" w="28575">
            <a:solidFill>
              <a:schemeClr val="dk2"/>
            </a:solidFill>
            <a:prstDash val="solid"/>
            <a:round/>
            <a:headEnd len="med" w="med" type="none"/>
            <a:tailEnd len="med" w="med" type="triangle"/>
          </a:ln>
        </p:spPr>
      </p:cxnSp>
      <p:cxnSp>
        <p:nvCxnSpPr>
          <p:cNvPr id="135" name="Google Shape;135;p23"/>
          <p:cNvCxnSpPr>
            <a:stCxn id="131" idx="5"/>
            <a:endCxn id="133" idx="0"/>
          </p:cNvCxnSpPr>
          <p:nvPr/>
        </p:nvCxnSpPr>
        <p:spPr>
          <a:xfrm>
            <a:off x="9037869" y="4802544"/>
            <a:ext cx="632700" cy="407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952497" y="324000"/>
            <a:ext cx="11232000" cy="908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RESTful API review</a:t>
            </a:r>
            <a:endParaRPr/>
          </a:p>
        </p:txBody>
      </p:sp>
      <p:sp>
        <p:nvSpPr>
          <p:cNvPr id="142" name="Google Shape;142;p24"/>
          <p:cNvSpPr txBox="1"/>
          <p:nvPr>
            <p:ph idx="1" type="body"/>
          </p:nvPr>
        </p:nvSpPr>
        <p:spPr>
          <a:xfrm>
            <a:off x="828000" y="1512000"/>
            <a:ext cx="10512000" cy="4680000"/>
          </a:xfrm>
          <a:prstGeom prst="rect">
            <a:avLst/>
          </a:prstGeom>
        </p:spPr>
        <p:txBody>
          <a:bodyPr anchorCtr="0" anchor="t" bIns="45700" lIns="90000" spcFirstLastPara="1" rIns="91425" wrap="square" tIns="46800">
            <a:noAutofit/>
          </a:bodyPr>
          <a:lstStyle/>
          <a:p>
            <a:pPr indent="-381000" lvl="0" marL="457200" rtl="0" algn="l">
              <a:spcBef>
                <a:spcPts val="1000"/>
              </a:spcBef>
              <a:spcAft>
                <a:spcPts val="0"/>
              </a:spcAft>
              <a:buSzPts val="2400"/>
              <a:buChar char="•"/>
            </a:pPr>
            <a:r>
              <a:rPr lang="en-US"/>
              <a:t>HTTP urls and verbs</a:t>
            </a:r>
            <a:endParaRPr/>
          </a:p>
          <a:p>
            <a:pPr indent="-368300" lvl="1" marL="914400" rtl="0" algn="l">
              <a:spcBef>
                <a:spcPts val="0"/>
              </a:spcBef>
              <a:spcAft>
                <a:spcPts val="0"/>
              </a:spcAft>
              <a:buSzPts val="2200"/>
              <a:buChar char="•"/>
            </a:pPr>
            <a:r>
              <a:rPr lang="en-US"/>
              <a:t>GET, POST, PUT, DELETE</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Petstore API example- </a:t>
            </a:r>
            <a:r>
              <a:rPr lang="en-US" u="sng">
                <a:solidFill>
                  <a:schemeClr val="hlink"/>
                </a:solidFill>
                <a:hlinkClick r:id="rId3"/>
              </a:rPr>
              <a:t>http://editor.swagger.io/</a:t>
            </a:r>
            <a:r>
              <a:rPr lang="en-US"/>
              <a:t> </a:t>
            </a:r>
            <a:endParaRPr/>
          </a:p>
          <a:p>
            <a:pPr indent="0" lvl="0" marL="0" rtl="0" algn="l">
              <a:spcBef>
                <a:spcPts val="1000"/>
              </a:spcBef>
              <a:spcAft>
                <a:spcPts val="0"/>
              </a:spcAft>
              <a:buNone/>
            </a:pPr>
            <a:r>
              <a:rPr lang="en-US"/>
              <a:t>POST www.petstore.com/pets</a:t>
            </a:r>
            <a:endParaRPr/>
          </a:p>
          <a:p>
            <a:pPr indent="0" lvl="0" marL="0" rtl="0" algn="l">
              <a:spcBef>
                <a:spcPts val="1000"/>
              </a:spcBef>
              <a:spcAft>
                <a:spcPts val="0"/>
              </a:spcAft>
              <a:buNone/>
            </a:pPr>
            <a:r>
              <a:rPr lang="en-US"/>
              <a:t>{</a:t>
            </a:r>
            <a:endParaRPr/>
          </a:p>
          <a:p>
            <a:pPr indent="0" lvl="0" marL="0" rtl="0" algn="l">
              <a:spcBef>
                <a:spcPts val="1000"/>
              </a:spcBef>
              <a:spcAft>
                <a:spcPts val="0"/>
              </a:spcAft>
              <a:buNone/>
            </a:pPr>
            <a:r>
              <a:rPr lang="en-US"/>
              <a:t>  "name": "frisky",</a:t>
            </a:r>
            <a:endParaRPr/>
          </a:p>
          <a:p>
            <a:pPr indent="0" lvl="0" marL="0" rtl="0" algn="l">
              <a:spcBef>
                <a:spcPts val="1000"/>
              </a:spcBef>
              <a:spcAft>
                <a:spcPts val="0"/>
              </a:spcAft>
              <a:buNone/>
            </a:pPr>
            <a:r>
              <a:rPr lang="en-US"/>
              <a:t>  "color": "black",</a:t>
            </a:r>
            <a:endParaRPr/>
          </a:p>
          <a:p>
            <a:pPr indent="0" lvl="0" marL="0" rtl="0" algn="l">
              <a:spcBef>
                <a:spcPts val="1000"/>
              </a:spcBef>
              <a:spcAft>
                <a:spcPts val="0"/>
              </a:spcAft>
              <a:buNone/>
            </a:pPr>
            <a:r>
              <a:rPr lang="en-US"/>
              <a:t>  "weight": "5lb"</a:t>
            </a:r>
            <a:endParaRPr/>
          </a:p>
          <a:p>
            <a:pPr indent="0" lvl="0" marL="0" rtl="0" algn="l">
              <a:spcBef>
                <a:spcPts val="1000"/>
              </a:spcBef>
              <a:spcAft>
                <a:spcPts val="0"/>
              </a:spcAft>
              <a:buNone/>
            </a:pP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43" name="Google Shape;143;p24"/>
          <p:cNvSpPr txBox="1"/>
          <p:nvPr>
            <p:ph idx="12" type="sldNum"/>
          </p:nvPr>
        </p:nvSpPr>
        <p:spPr>
          <a:xfrm>
            <a:off x="11339999" y="6537324"/>
            <a:ext cx="834000" cy="298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I Templ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